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sldIdLst>
    <p:sldId id="281" r:id="rId2"/>
    <p:sldId id="468" r:id="rId3"/>
    <p:sldId id="469" r:id="rId4"/>
    <p:sldId id="467" r:id="rId5"/>
    <p:sldId id="502" r:id="rId6"/>
    <p:sldId id="471" r:id="rId7"/>
    <p:sldId id="500" r:id="rId8"/>
    <p:sldId id="474" r:id="rId9"/>
    <p:sldId id="478" r:id="rId10"/>
    <p:sldId id="476" r:id="rId11"/>
    <p:sldId id="473" r:id="rId12"/>
    <p:sldId id="477" r:id="rId13"/>
    <p:sldId id="479" r:id="rId14"/>
    <p:sldId id="481" r:id="rId15"/>
    <p:sldId id="349" r:id="rId16"/>
    <p:sldId id="499" r:id="rId17"/>
    <p:sldId id="482" r:id="rId18"/>
    <p:sldId id="492" r:id="rId19"/>
    <p:sldId id="480" r:id="rId20"/>
    <p:sldId id="350" r:id="rId21"/>
    <p:sldId id="351" r:id="rId22"/>
    <p:sldId id="352" r:id="rId23"/>
    <p:sldId id="353" r:id="rId24"/>
    <p:sldId id="354" r:id="rId25"/>
    <p:sldId id="355" r:id="rId26"/>
    <p:sldId id="356" r:id="rId27"/>
    <p:sldId id="357" r:id="rId28"/>
    <p:sldId id="358" r:id="rId29"/>
    <p:sldId id="359" r:id="rId30"/>
    <p:sldId id="360" r:id="rId31"/>
    <p:sldId id="493" r:id="rId32"/>
    <p:sldId id="494" r:id="rId33"/>
    <p:sldId id="483" r:id="rId34"/>
    <p:sldId id="490" r:id="rId35"/>
    <p:sldId id="496" r:id="rId36"/>
    <p:sldId id="489" r:id="rId37"/>
    <p:sldId id="363" r:id="rId38"/>
    <p:sldId id="364" r:id="rId39"/>
    <p:sldId id="484" r:id="rId40"/>
    <p:sldId id="497" r:id="rId41"/>
    <p:sldId id="498" r:id="rId42"/>
    <p:sldId id="487" r:id="rId43"/>
    <p:sldId id="495" r:id="rId44"/>
    <p:sldId id="488" r:id="rId45"/>
    <p:sldId id="491" r:id="rId46"/>
  </p:sldIdLst>
  <p:sldSz cx="9144000" cy="5143500" type="screen16x9"/>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66"/>
    <a:srgbClr val="FFFF99"/>
    <a:srgbClr val="FFFFCC"/>
    <a:srgbClr val="F2B300"/>
    <a:srgbClr val="CBBE0F"/>
    <a:srgbClr val="D1D610"/>
    <a:srgbClr val="CC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81" autoAdjust="0"/>
    <p:restoredTop sz="86323" autoAdjust="0"/>
  </p:normalViewPr>
  <p:slideViewPr>
    <p:cSldViewPr>
      <p:cViewPr>
        <p:scale>
          <a:sx n="80" d="100"/>
          <a:sy n="80" d="100"/>
        </p:scale>
        <p:origin x="-264" y="-1098"/>
      </p:cViewPr>
      <p:guideLst>
        <p:guide orient="horz" pos="1620"/>
        <p:guide pos="2880"/>
      </p:guideLst>
    </p:cSldViewPr>
  </p:slideViewPr>
  <p:outlineViewPr>
    <p:cViewPr>
      <p:scale>
        <a:sx n="33" d="100"/>
        <a:sy n="33" d="100"/>
      </p:scale>
      <p:origin x="0" y="19590"/>
    </p:cViewPr>
  </p:outlineViewPr>
  <p:notesTextViewPr>
    <p:cViewPr>
      <p:scale>
        <a:sx n="100" d="100"/>
        <a:sy n="100" d="100"/>
      </p:scale>
      <p:origin x="0" y="0"/>
    </p:cViewPr>
  </p:notesTextViewPr>
  <p:sorterViewPr>
    <p:cViewPr>
      <p:scale>
        <a:sx n="70" d="100"/>
        <a:sy n="70" d="100"/>
      </p:scale>
      <p:origin x="0" y="126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369888" y="4752975"/>
            <a:ext cx="2133601" cy="357188"/>
          </a:xfrm>
          <a:prstGeom prst="rect">
            <a:avLst/>
          </a:prstGeom>
        </p:spPr>
        <p:txBody>
          <a:bodyPr/>
          <a:lstStyle/>
          <a:p>
            <a:pPr algn="ctr">
              <a:defRPr/>
            </a:pPr>
            <a:fld id="{70DACC0E-4173-4093-BCAD-7B555142AAB0}" type="slidenum">
              <a:rPr lang="he-IL" sz="1400"/>
              <a:pPr algn="ctr">
                <a:defRPr/>
              </a:pPr>
              <a:t>‹#›</a:t>
            </a:fld>
            <a:endParaRPr lang="en-US" sz="1400"/>
          </a:p>
        </p:txBody>
      </p:sp>
      <p:pic>
        <p:nvPicPr>
          <p:cNvPr id="5" name="Picture 9" descr="logo final SMALL "/>
          <p:cNvPicPr>
            <a:picLocks noChangeAspect="1" noChangeArrowheads="1"/>
          </p:cNvPicPr>
          <p:nvPr userDrawn="1"/>
        </p:nvPicPr>
        <p:blipFill>
          <a:blip r:embed="rId2" cstate="print"/>
          <a:srcRect/>
          <a:stretch>
            <a:fillRect/>
          </a:stretch>
        </p:blipFill>
        <p:spPr bwMode="auto">
          <a:xfrm>
            <a:off x="7956550" y="4710113"/>
            <a:ext cx="936625" cy="376237"/>
          </a:xfrm>
          <a:prstGeom prst="rect">
            <a:avLst/>
          </a:prstGeom>
          <a:noFill/>
          <a:ln w="9525">
            <a:noFill/>
            <a:miter lim="800000"/>
            <a:headEnd/>
            <a:tailEnd/>
          </a:ln>
        </p:spPr>
      </p:pic>
      <p:sp>
        <p:nvSpPr>
          <p:cNvPr id="6" name="Line 10"/>
          <p:cNvSpPr>
            <a:spLocks noChangeShapeType="1"/>
          </p:cNvSpPr>
          <p:nvPr userDrawn="1"/>
        </p:nvSpPr>
        <p:spPr bwMode="auto">
          <a:xfrm>
            <a:off x="0" y="4678363"/>
            <a:ext cx="9144000" cy="0"/>
          </a:xfrm>
          <a:prstGeom prst="line">
            <a:avLst/>
          </a:prstGeom>
          <a:noFill/>
          <a:ln w="19050">
            <a:solidFill>
              <a:srgbClr val="CBBE0F"/>
            </a:solidFill>
            <a:round/>
            <a:headEnd/>
            <a:tailEnd/>
          </a:ln>
          <a:effectLst/>
        </p:spPr>
        <p:txBody>
          <a:bodyPr/>
          <a:lstStyle/>
          <a:p>
            <a:pPr>
              <a:defRPr/>
            </a:pPr>
            <a:endParaRPr lang="he-IL"/>
          </a:p>
        </p:txBody>
      </p:sp>
      <p:sp>
        <p:nvSpPr>
          <p:cNvPr id="7" name="Line 10"/>
          <p:cNvSpPr>
            <a:spLocks noChangeShapeType="1"/>
          </p:cNvSpPr>
          <p:nvPr userDrawn="1"/>
        </p:nvSpPr>
        <p:spPr bwMode="auto">
          <a:xfrm>
            <a:off x="0" y="4678363"/>
            <a:ext cx="9144000" cy="0"/>
          </a:xfrm>
          <a:prstGeom prst="line">
            <a:avLst/>
          </a:prstGeom>
          <a:noFill/>
          <a:ln w="19050">
            <a:solidFill>
              <a:srgbClr val="CBBE0F"/>
            </a:solidFill>
            <a:round/>
            <a:headEnd/>
            <a:tailEnd/>
          </a:ln>
          <a:effectLst/>
        </p:spPr>
        <p:txBody>
          <a:bodyPr/>
          <a:lstStyle/>
          <a:p>
            <a:pPr>
              <a:defRPr/>
            </a:pPr>
            <a:endParaRPr lang="he-IL"/>
          </a:p>
        </p:txBody>
      </p:sp>
      <p:pic>
        <p:nvPicPr>
          <p:cNvPr id="8" name="Picture 20"/>
          <p:cNvPicPr>
            <a:picLocks noChangeAspect="1" noChangeArrowheads="1"/>
          </p:cNvPicPr>
          <p:nvPr userDrawn="1"/>
        </p:nvPicPr>
        <p:blipFill>
          <a:blip r:embed="rId3" cstate="print"/>
          <a:srcRect b="12350"/>
          <a:stretch>
            <a:fillRect/>
          </a:stretch>
        </p:blipFill>
        <p:spPr bwMode="auto">
          <a:xfrm>
            <a:off x="0" y="-20638"/>
            <a:ext cx="9144000" cy="701676"/>
          </a:xfrm>
          <a:prstGeom prst="rect">
            <a:avLst/>
          </a:prstGeom>
          <a:noFill/>
          <a:ln w="9525">
            <a:noFill/>
            <a:miter lim="800000"/>
            <a:headEnd/>
            <a:tailEnd/>
          </a:ln>
        </p:spPr>
      </p:pic>
      <p:sp>
        <p:nvSpPr>
          <p:cNvPr id="2" name="כותרת 1"/>
          <p:cNvSpPr>
            <a:spLocks noGrp="1"/>
          </p:cNvSpPr>
          <p:nvPr>
            <p:ph type="ctrTitle"/>
          </p:nvPr>
        </p:nvSpPr>
        <p:spPr>
          <a:xfrm>
            <a:off x="685800" y="1597819"/>
            <a:ext cx="7772400" cy="1102519"/>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9" name="מציין מיקום של תאריך 3"/>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0" name="מציין מיקום של תאריך 3"/>
          <p:cNvSpPr>
            <a:spLocks noGrp="1"/>
          </p:cNvSpPr>
          <p:nvPr>
            <p:ph type="dt" sz="half" idx="2"/>
          </p:nvPr>
        </p:nvSpPr>
        <p:spPr bwMode="auto">
          <a:xfrm>
            <a:off x="6659563" y="4137025"/>
            <a:ext cx="2133600" cy="3571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rtl="1"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s://www.google.co.il/imgres?imgurl&amp;imgrefurl=http://fun.mivzakon.co.il/Pictures/view_Pics/4248/%D7%A0%D7%95%D7%A3_%D7%9E%D7%93%D7%94%D7%99%D7%9D_%D7%A9%D7%9C_%D7%99%D7%95%D7%95%D7%9F.html&amp;h=0&amp;w=0&amp;tbnid=kxeSRcAFMRvxTM&amp;zoom=1&amp;tbnh=194&amp;tbnw=259&amp;docid=x2pqi3KMi7ZV2M&amp;hl=iw&amp;tbm=isch&amp;ei=sjPSU6WOPIalO-i5gfAG&amp;ved=0CAIQsCUoAA" TargetMode="External"/><Relationship Id="rId2" Type="http://schemas.openxmlformats.org/officeDocument/2006/relationships/hyperlink" Target="http://www.google.co.il/url?sa=i&amp;rct=j&amp;q=&amp;esrc=s&amp;frm=1&amp;source=images&amp;cd=&amp;cad=rja&amp;uact=8&amp;docid=lAfz8IzSlJN-tM&amp;tbnid=gzwTvsNw5LC2QM:&amp;ved=0CAUQjRw&amp;url=http://www.stips.co.il/tip/35221/%D7%A8%D7%99%D7%97-%D7%A4%D7%94-%D7%90%D7%A6%D7%9C-%D7%9B%D7%9C%D7%91%D7%99%D7%9D-%D7%9E%D7%94-%D7%9C%D7%A2%D7%A9%D7%95%D7%AA-%D7%A0%D7%92%D7%93-%D7%A8%D7%99%D7%97-%D7%A4%D7%94-%D7%90%D7%A6%D7%9C-%D7%9B%D7%9C%D7%91%D7%99%D7%9D&amp;ei=ETLSU4ubL8WaO73rgcgH&amp;bvm=bv.71667212,d.bGE&amp;psig=AFQjCNFtZSwDoh1VjDczScwtmIbQ2Cf1_g&amp;ust=1406370670770689" TargetMode="Externa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google.co.il/url?sa=i&amp;rct=j&amp;q=&amp;esrc=s&amp;frm=1&amp;source=images&amp;cd=&amp;cad=rja&amp;uact=8&amp;docid=QvnIMDlRmIQqHM&amp;tbnid=zFlfMLyKubCXUM:&amp;ved=0CAUQjRw&amp;url=http://www.tapuz.co.il/blog/net/viewentry.aspx?entryId=604562&amp;ei=TTPSU6m5KoOWPcj6gaAB&amp;bvm=bv.71667212,d.bGE&amp;psig=AFQjCNGRu82kQTtJqfSy3hJPdWTwEFvLag&amp;ust=1406370903352248"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il/url?sa=i&amp;rct=j&amp;q=&amp;esrc=s&amp;frm=1&amp;source=images&amp;cd=&amp;cad=rja&amp;uact=8&amp;docid=HEpBLY_xszBgpM&amp;tbnid=60Nwe8JvIWF5NM:&amp;ved=0CAUQjRw&amp;url=http://www.mako.co.il/travel-world/magazine-lee-rotem/Article-a07a54a3b8f0121006.htm&amp;ei=cI7UU5qGBMzjOZLcgZAP&amp;bvm=bv.71778758,d.bGE&amp;psig=AFQjCNFnciHavm6thH4tLzeyK-sGhZ_eHg&amp;ust=1406525401401325" TargetMode="External"/><Relationship Id="rId3" Type="http://schemas.openxmlformats.org/officeDocument/2006/relationships/hyperlink" Target="https://www.google.co.il/imgres?imgurl&amp;imgrefurl=http://www.misgeret.co.il/BigSampleShowPicStyle.php?PicID=321&amp;h=0&amp;w=0&amp;tbnid=HLFrWtRLJgSEpM&amp;zoom=1&amp;tbnh=194&amp;tbnw=259&amp;docid=frxDFNdlJs7NAM&amp;tbm=isch&amp;ei=wTbSU9qjAcWYPYiRgagM&amp;ved=0CAIQsCUoAA" TargetMode="External"/><Relationship Id="rId7" Type="http://schemas.openxmlformats.org/officeDocument/2006/relationships/hyperlink" Target="http://www.google.co.il/url?sa=i&amp;rct=j&amp;q=&amp;esrc=s&amp;frm=1&amp;source=images&amp;cd=&amp;cad=rja&amp;uact=8&amp;docid=A8LJfzgSTDG_nM&amp;tbnid=CcpvvKQ9ZwakTM:&amp;ved=0CAUQjRw&amp;url=http://www.fresh.co.il/vBulletin/t-569585-%D7%A2%D7%96%D7%A8%D7%94_%D7%91%D7%96%D7%99%D7%94%D7%95%D7%99_%D7%92%D7%96%D7%A2_%D7%9B%D7%9C%D7%91&amp;ei=2mrSU_2KPMS_OYrjgbgI&amp;bvm=bv.71667212,d.bGE&amp;psig=AFQjCNFmRz_9yCkAIfCTVllwWIQxdnz4Og&amp;ust=1406385227588233"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www.google.co.il/url?sa=i&amp;rct=j&amp;q=&amp;esrc=s&amp;frm=1&amp;source=images&amp;cd=&amp;cad=rja&amp;uact=8&amp;docid=n7ZxF-ny5Z7jzM&amp;tbnid=b9YcELqfF7Lf6M:&amp;ved=0CAUQjRw&amp;url=http://www.2-know.co.il/&amp;ei=MTfSU5L2OIXiPNGIgYAI&amp;bvm=bv.71667212,d.ZGU&amp;psig=AFQjCNErt5KUhLzd0gZlzoxGDJP3OP7PDw&amp;ust=1406372005022533"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google.co.il/url?sa=i&amp;rct=j&amp;q=&amp;esrc=s&amp;frm=1&amp;source=images&amp;cd=&amp;cad=rja&amp;uact=8&amp;docid=1GVcSgtNnX0fHM&amp;tbnid=ANqtfI-eptOF6M:&amp;ved=0CAUQjRw&amp;url=http://www.mako.co.il/pzm-magazine/Article-7b83b93524c8d31006.htm&amp;ei=STnSU4y5GsGrO62QgMAG&amp;bvm=bv.71667212,d.ZGU&amp;psig=AFQjCNG7EbagXcWNSFy-wu0Mm1fhnRU8tA&amp;ust=1406372543793508" TargetMode="External"/><Relationship Id="rId1" Type="http://schemas.openxmlformats.org/officeDocument/2006/relationships/slideLayout" Target="../slideLayouts/slideLayout1.xml"/><Relationship Id="rId6" Type="http://schemas.openxmlformats.org/officeDocument/2006/relationships/hyperlink" Target="http://blog.tapuz.co.il/TVsdrot/images/%7bC249D654-4E1A-4409-986B-BB0654E6ABAB%7d.jpg" TargetMode="External"/><Relationship Id="rId5" Type="http://schemas.openxmlformats.org/officeDocument/2006/relationships/hyperlink" Target="http://www.google.co.il/url?sa=i&amp;rct=j&amp;q=&amp;esrc=s&amp;frm=1&amp;source=images&amp;cd=&amp;cad=rja&amp;uact=8&amp;docid=zTy0T3emyvPFJM&amp;tbnid=TOobxi4-_S6FPM:&amp;ved=0CAUQjRw&amp;url=http://www.tapuz.co.il/blog/net/viewentry.aspx?entryId=1845958&amp;ei=8XLSU93JOsHpPNbcgbgG&amp;bvm=bv.71667212,d.ZGU&amp;psig=AFQjCNGVVL0WqMJdYgIZnSbRMyD6oZyVYA&amp;ust=1406387277800345"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focusing.co.il/wp-content/uploads/2012/10/&#1513;&#1500;&#1497;&#1496;&#1492;-&#1506;&#1510;&#1502;&#1497;&#1514;.bmp" TargetMode="External"/><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il/url?sa=i&amp;rct=j&amp;q=&amp;esrc=s&amp;frm=1&amp;source=images&amp;cd=&amp;cad=rja&amp;uact=8&amp;docid=OTWN1zpRorktCM&amp;tbnid=Fer_sUtUVTT1OM:&amp;ved=0CAUQjRw&amp;url=http://www.nrg.co.il/online/55/ART1/852/549.html&amp;ei=snjSU8TfD4HEPInjgZgF&amp;bvm=bv.71667212,d.ZGU&amp;psig=AFQjCNHpEiBA8Q27j_gmDWr9IpVrJQwjyg&amp;ust=1406388784024165"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il/imgres?imgurl=http://www.awake.co.il/index/wp-content/uploads/2013/08/%D7%A8%D7%A6%D7%95%D7%9F-%D7%90%D7%9E%D7%99%D7%AA%D7%99-%D7%A6%D7%95%D7%A8%D7%9A-%D7%9E%D7%95%D7%93%D7%A2%D7%95%D7%AA.jpg&amp;imgrefurl=http://www.awake.co.il/index/archives/4395&amp;docid=S6eD1-2RnIK4YM&amp;tbnid=azo8CeBuGgOsXM:&amp;w=480&amp;h=480&amp;ei=9pLUU9jEBYipOoaXgIAP&amp;ved=0CAIQxiAwAA&amp;iact=c"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tonleyada.files.wordpress.com/2014/01/taxprep2_tnb.pn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tonleyada.files.wordpress.com/2014/01/taxprep2_tnb.p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il/url?sa=i&amp;source=images&amp;cd=&amp;cad=rja&amp;uact=8&amp;docid=coVxaQVu4WDm4M&amp;tbnid=eOJ5eFSbZCMwIM&amp;ved=0CAgQjRw&amp;url=http%3A%2F%2Fwww.fotosearch.co.il%2FCSP373%2Fk3734634%2F&amp;ei=H_fyU8aXBfHb4QSh8IAg&amp;psig=AFQjCNGw35kmqIh8YNHCW-eu_4VZghrl8g&amp;ust=140851830315953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google.co.il/url?sa=i&amp;rct=j&amp;q=&amp;esrc=s&amp;frm=1&amp;source=images&amp;cd=&amp;cad=rja&amp;uact=8&amp;docid=Nh1EKcedgpU2PM&amp;tbnid=ivAR6TRkg3YtCM:&amp;ved=0CAUQjRw&amp;url=http://www.voov.co.il/show.php?id=710&amp;ei=5ZHUU_aKCYmSOLfogIAP&amp;bvm=bv.71778758,d.bGE&amp;psig=AFQjCNGxZe9BDwKbNs_PB2jL2g3acnrHtg&amp;ust=1406526295449132"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logo final"/>
          <p:cNvPicPr>
            <a:picLocks noChangeAspect="1" noChangeArrowheads="1"/>
          </p:cNvPicPr>
          <p:nvPr/>
        </p:nvPicPr>
        <p:blipFill>
          <a:blip r:embed="rId2" cstate="print"/>
          <a:srcRect/>
          <a:stretch>
            <a:fillRect/>
          </a:stretch>
        </p:blipFill>
        <p:spPr bwMode="auto">
          <a:xfrm>
            <a:off x="2195513" y="1600200"/>
            <a:ext cx="5121275" cy="205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700088"/>
            <a:ext cx="9144000" cy="7921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5400" b="1" dirty="0" smtClean="0">
                <a:solidFill>
                  <a:srgbClr val="FF0000"/>
                </a:solidFill>
              </a:rPr>
              <a:t>דומם – הנאה של החושים</a:t>
            </a:r>
            <a:endParaRPr lang="fr-FR" sz="5400" b="1" dirty="0" smtClean="0">
              <a:solidFill>
                <a:srgbClr val="FF0000"/>
              </a:solidFill>
            </a:endParaRPr>
          </a:p>
        </p:txBody>
      </p:sp>
      <p:sp>
        <p:nvSpPr>
          <p:cNvPr id="14339" name="AutoShape 5"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sp>
        <p:nvSpPr>
          <p:cNvPr id="14340" name="AutoShape 7"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pic>
        <p:nvPicPr>
          <p:cNvPr id="14341" name="Picture 15" descr="https://encrypted-tbn3.gstatic.com/images?q=tbn:ANd9GcQdRr9nefzUi6Q59u9DGESp0Puvs3t3pYoOCSMvrYmnPSP9mG-8">
            <a:hlinkClick r:id="rId2"/>
          </p:cNvPr>
          <p:cNvPicPr>
            <a:picLocks noChangeAspect="1" noChangeArrowheads="1"/>
          </p:cNvPicPr>
          <p:nvPr/>
        </p:nvPicPr>
        <p:blipFill>
          <a:blip r:embed="rId3" cstate="print"/>
          <a:srcRect/>
          <a:stretch>
            <a:fillRect/>
          </a:stretch>
        </p:blipFill>
        <p:spPr bwMode="auto">
          <a:xfrm>
            <a:off x="5076825" y="3219450"/>
            <a:ext cx="1871663" cy="1230313"/>
          </a:xfrm>
          <a:prstGeom prst="rect">
            <a:avLst/>
          </a:prstGeom>
          <a:noFill/>
          <a:ln w="9525">
            <a:noFill/>
            <a:miter lim="800000"/>
            <a:headEnd/>
            <a:tailEnd/>
          </a:ln>
        </p:spPr>
      </p:pic>
      <p:sp>
        <p:nvSpPr>
          <p:cNvPr id="14342" name="TextBox 9"/>
          <p:cNvSpPr txBox="1">
            <a:spLocks noChangeArrowheads="1"/>
          </p:cNvSpPr>
          <p:nvPr/>
        </p:nvSpPr>
        <p:spPr bwMode="auto">
          <a:xfrm>
            <a:off x="5651500" y="2859088"/>
            <a:ext cx="1296988" cy="369887"/>
          </a:xfrm>
          <a:prstGeom prst="rect">
            <a:avLst/>
          </a:prstGeom>
          <a:noFill/>
          <a:ln w="9525">
            <a:noFill/>
            <a:miter lim="800000"/>
            <a:headEnd/>
            <a:tailEnd/>
          </a:ln>
        </p:spPr>
        <p:txBody>
          <a:bodyPr>
            <a:spAutoFit/>
          </a:bodyPr>
          <a:lstStyle/>
          <a:p>
            <a:r>
              <a:rPr lang="he-IL"/>
              <a:t>חוש הריח</a:t>
            </a:r>
          </a:p>
        </p:txBody>
      </p:sp>
      <p:pic>
        <p:nvPicPr>
          <p:cNvPr id="14343" name="Picture 17" descr="https://encrypted-tbn1.gstatic.com/images?q=tbn:ANd9GcQdUROQgzMF43WLfpcbECihh1NVz6Qw_JpMD3FAnp3KMRd1l7JqfA"/>
          <p:cNvPicPr>
            <a:picLocks noChangeAspect="1" noChangeArrowheads="1"/>
          </p:cNvPicPr>
          <p:nvPr/>
        </p:nvPicPr>
        <p:blipFill>
          <a:blip r:embed="rId4" cstate="print"/>
          <a:srcRect/>
          <a:stretch>
            <a:fillRect/>
          </a:stretch>
        </p:blipFill>
        <p:spPr bwMode="auto">
          <a:xfrm>
            <a:off x="3203575" y="1924050"/>
            <a:ext cx="2305050" cy="1196975"/>
          </a:xfrm>
          <a:prstGeom prst="rect">
            <a:avLst/>
          </a:prstGeom>
          <a:noFill/>
          <a:ln w="9525">
            <a:noFill/>
            <a:miter lim="800000"/>
            <a:headEnd/>
            <a:tailEnd/>
          </a:ln>
        </p:spPr>
      </p:pic>
      <p:sp>
        <p:nvSpPr>
          <p:cNvPr id="14344" name="TextBox 11"/>
          <p:cNvSpPr txBox="1">
            <a:spLocks noChangeArrowheads="1"/>
          </p:cNvSpPr>
          <p:nvPr/>
        </p:nvSpPr>
        <p:spPr bwMode="auto">
          <a:xfrm>
            <a:off x="3276600" y="1563688"/>
            <a:ext cx="2232025" cy="369887"/>
          </a:xfrm>
          <a:prstGeom prst="rect">
            <a:avLst/>
          </a:prstGeom>
          <a:noFill/>
          <a:ln w="9525">
            <a:noFill/>
            <a:miter lim="800000"/>
            <a:headEnd/>
            <a:tailEnd/>
          </a:ln>
        </p:spPr>
        <p:txBody>
          <a:bodyPr>
            <a:spAutoFit/>
          </a:bodyPr>
          <a:lstStyle/>
          <a:p>
            <a:r>
              <a:rPr lang="he-IL"/>
              <a:t>חוש טעם</a:t>
            </a:r>
          </a:p>
        </p:txBody>
      </p:sp>
      <p:pic>
        <p:nvPicPr>
          <p:cNvPr id="14345" name="Picture 19" descr="https://encrypted-tbn3.gstatic.com/images?q=tbn:ANd9GcRbI_PS_NiW1aHzdw05OpkwZS0nHj5m5zZV6tPOzj8DZxFOJCNIWg">
            <a:hlinkClick r:id="rId5"/>
          </p:cNvPr>
          <p:cNvPicPr>
            <a:picLocks noChangeAspect="1" noChangeArrowheads="1"/>
          </p:cNvPicPr>
          <p:nvPr/>
        </p:nvPicPr>
        <p:blipFill>
          <a:blip r:embed="rId6" cstate="print"/>
          <a:srcRect/>
          <a:stretch>
            <a:fillRect/>
          </a:stretch>
        </p:blipFill>
        <p:spPr bwMode="auto">
          <a:xfrm>
            <a:off x="179388" y="1924050"/>
            <a:ext cx="2457450" cy="1223963"/>
          </a:xfrm>
          <a:prstGeom prst="rect">
            <a:avLst/>
          </a:prstGeom>
          <a:noFill/>
          <a:ln w="9525">
            <a:noFill/>
            <a:miter lim="800000"/>
            <a:headEnd/>
            <a:tailEnd/>
          </a:ln>
        </p:spPr>
      </p:pic>
      <p:sp>
        <p:nvSpPr>
          <p:cNvPr id="14346" name="TextBox 13"/>
          <p:cNvSpPr txBox="1">
            <a:spLocks noChangeArrowheads="1"/>
          </p:cNvSpPr>
          <p:nvPr/>
        </p:nvSpPr>
        <p:spPr bwMode="auto">
          <a:xfrm>
            <a:off x="827088" y="1563688"/>
            <a:ext cx="2016125" cy="369887"/>
          </a:xfrm>
          <a:prstGeom prst="rect">
            <a:avLst/>
          </a:prstGeom>
          <a:noFill/>
          <a:ln w="9525">
            <a:noFill/>
            <a:miter lim="800000"/>
            <a:headEnd/>
            <a:tailEnd/>
          </a:ln>
        </p:spPr>
        <p:txBody>
          <a:bodyPr>
            <a:spAutoFit/>
          </a:bodyPr>
          <a:lstStyle/>
          <a:p>
            <a:r>
              <a:rPr lang="he-IL"/>
              <a:t>חוש שמיעה</a:t>
            </a:r>
          </a:p>
        </p:txBody>
      </p:sp>
      <p:pic>
        <p:nvPicPr>
          <p:cNvPr id="14347" name="Picture 21" descr="https://encrypted-tbn3.gstatic.com/images?q=tbn:ANd9GcTU8zaThVG_vHLchgdMh3ef6nb7RrJWweNOhXBmHF5wXMrWDWhHLRq0GIiI">
            <a:hlinkClick r:id="rId7"/>
          </p:cNvPr>
          <p:cNvPicPr>
            <a:picLocks noChangeAspect="1" noChangeArrowheads="1"/>
          </p:cNvPicPr>
          <p:nvPr/>
        </p:nvPicPr>
        <p:blipFill>
          <a:blip r:embed="rId8" cstate="print"/>
          <a:srcRect/>
          <a:stretch>
            <a:fillRect/>
          </a:stretch>
        </p:blipFill>
        <p:spPr bwMode="auto">
          <a:xfrm>
            <a:off x="1763713" y="3363913"/>
            <a:ext cx="2298700" cy="1223962"/>
          </a:xfrm>
          <a:prstGeom prst="rect">
            <a:avLst/>
          </a:prstGeom>
          <a:noFill/>
          <a:ln w="9525">
            <a:noFill/>
            <a:miter lim="800000"/>
            <a:headEnd/>
            <a:tailEnd/>
          </a:ln>
        </p:spPr>
      </p:pic>
      <p:sp>
        <p:nvSpPr>
          <p:cNvPr id="14348" name="TextBox 15"/>
          <p:cNvSpPr txBox="1">
            <a:spLocks noChangeArrowheads="1"/>
          </p:cNvSpPr>
          <p:nvPr/>
        </p:nvSpPr>
        <p:spPr bwMode="auto">
          <a:xfrm>
            <a:off x="4067175" y="3579813"/>
            <a:ext cx="720725" cy="646112"/>
          </a:xfrm>
          <a:prstGeom prst="rect">
            <a:avLst/>
          </a:prstGeom>
          <a:noFill/>
          <a:ln w="9525">
            <a:noFill/>
            <a:miter lim="800000"/>
            <a:headEnd/>
            <a:tailEnd/>
          </a:ln>
        </p:spPr>
        <p:txBody>
          <a:bodyPr>
            <a:spAutoFit/>
          </a:bodyPr>
          <a:lstStyle/>
          <a:p>
            <a:r>
              <a:rPr lang="he-IL"/>
              <a:t>חוש</a:t>
            </a:r>
          </a:p>
          <a:p>
            <a:r>
              <a:rPr lang="he-IL"/>
              <a:t>ראיה</a:t>
            </a:r>
          </a:p>
        </p:txBody>
      </p:sp>
      <p:sp>
        <p:nvSpPr>
          <p:cNvPr id="14349" name="TextBox 12"/>
          <p:cNvSpPr txBox="1">
            <a:spLocks noChangeArrowheads="1"/>
          </p:cNvSpPr>
          <p:nvPr/>
        </p:nvSpPr>
        <p:spPr bwMode="auto">
          <a:xfrm>
            <a:off x="6948488" y="1779588"/>
            <a:ext cx="2195512" cy="2432050"/>
          </a:xfrm>
          <a:prstGeom prst="rect">
            <a:avLst/>
          </a:prstGeom>
          <a:noFill/>
          <a:ln w="9525">
            <a:noFill/>
            <a:miter lim="800000"/>
            <a:headEnd/>
            <a:tailEnd/>
          </a:ln>
        </p:spPr>
        <p:txBody>
          <a:bodyPr>
            <a:spAutoFit/>
          </a:bodyPr>
          <a:lstStyle/>
          <a:p>
            <a:r>
              <a:rPr lang="he-IL" sz="2800" b="1">
                <a:solidFill>
                  <a:srgbClr val="002060"/>
                </a:solidFill>
              </a:rPr>
              <a:t>הנאה גופנית</a:t>
            </a:r>
          </a:p>
          <a:p>
            <a:endParaRPr lang="he-IL" sz="2000" b="1">
              <a:solidFill>
                <a:srgbClr val="002060"/>
              </a:solidFill>
            </a:endParaRPr>
          </a:p>
          <a:p>
            <a:r>
              <a:rPr lang="he-IL" sz="2800" b="1">
                <a:solidFill>
                  <a:srgbClr val="002060"/>
                </a:solidFill>
              </a:rPr>
              <a:t>הנאה מוחשית</a:t>
            </a:r>
          </a:p>
          <a:p>
            <a:endParaRPr lang="he-IL" sz="2000" b="1">
              <a:solidFill>
                <a:srgbClr val="002060"/>
              </a:solidFill>
            </a:endParaRPr>
          </a:p>
          <a:p>
            <a:r>
              <a:rPr lang="he-IL" sz="2800" b="1">
                <a:solidFill>
                  <a:srgbClr val="002060"/>
                </a:solidFill>
              </a:rPr>
              <a:t>הנאה רגעית</a:t>
            </a:r>
          </a:p>
          <a:p>
            <a:r>
              <a:rPr lang="he-IL" sz="2800" b="1">
                <a:solidFill>
                  <a:srgbClr val="002060"/>
                </a:solidFill>
              </a:rPr>
              <a:t> וחולפת</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700088"/>
            <a:ext cx="9144000" cy="7921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5400" b="1" dirty="0" smtClean="0">
                <a:solidFill>
                  <a:srgbClr val="FF0000"/>
                </a:solidFill>
              </a:rPr>
              <a:t>צומח – הנאה מקניין</a:t>
            </a:r>
            <a:endParaRPr lang="fr-FR" sz="5400" b="1" dirty="0" smtClean="0">
              <a:solidFill>
                <a:srgbClr val="FF0000"/>
              </a:solidFill>
            </a:endParaRPr>
          </a:p>
        </p:txBody>
      </p:sp>
      <p:sp>
        <p:nvSpPr>
          <p:cNvPr id="15363" name="AutoShape 5"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sp>
        <p:nvSpPr>
          <p:cNvPr id="15364" name="AutoShape 7"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pic>
        <p:nvPicPr>
          <p:cNvPr id="15365" name="Picture 25" descr="אאודי ספורטבק"/>
          <p:cNvPicPr>
            <a:picLocks noChangeAspect="1" noChangeArrowheads="1"/>
          </p:cNvPicPr>
          <p:nvPr/>
        </p:nvPicPr>
        <p:blipFill>
          <a:blip r:embed="rId2" cstate="print"/>
          <a:srcRect/>
          <a:stretch>
            <a:fillRect/>
          </a:stretch>
        </p:blipFill>
        <p:spPr bwMode="auto">
          <a:xfrm>
            <a:off x="611188" y="1635125"/>
            <a:ext cx="2592387" cy="1457325"/>
          </a:xfrm>
          <a:prstGeom prst="rect">
            <a:avLst/>
          </a:prstGeom>
          <a:noFill/>
          <a:ln w="9525">
            <a:noFill/>
            <a:miter lim="800000"/>
            <a:headEnd/>
            <a:tailEnd/>
          </a:ln>
        </p:spPr>
      </p:pic>
      <p:pic>
        <p:nvPicPr>
          <p:cNvPr id="15366" name="Picture 27" descr="https://encrypted-tbn0.gstatic.com/images?q=tbn:ANd9GcQ1z1pSmYrhMwSwU9E5s6EpiveobpK_tXlSMGbRxAiFpthMSzSeA0gPCWVr">
            <a:hlinkClick r:id="rId3"/>
          </p:cNvPr>
          <p:cNvPicPr>
            <a:picLocks noChangeAspect="1" noChangeArrowheads="1"/>
          </p:cNvPicPr>
          <p:nvPr/>
        </p:nvPicPr>
        <p:blipFill>
          <a:blip r:embed="rId4" cstate="print"/>
          <a:srcRect/>
          <a:stretch>
            <a:fillRect/>
          </a:stretch>
        </p:blipFill>
        <p:spPr bwMode="auto">
          <a:xfrm>
            <a:off x="684213" y="3206750"/>
            <a:ext cx="2159000" cy="1457325"/>
          </a:xfrm>
          <a:prstGeom prst="rect">
            <a:avLst/>
          </a:prstGeom>
          <a:noFill/>
          <a:ln w="9525">
            <a:noFill/>
            <a:miter lim="800000"/>
            <a:headEnd/>
            <a:tailEnd/>
          </a:ln>
        </p:spPr>
      </p:pic>
      <p:pic>
        <p:nvPicPr>
          <p:cNvPr id="15367" name="Picture 31" descr="https://encrypted-tbn0.gstatic.com/images?q=tbn:ANd9GcTX7L-tiAKgltAFvuly9YyqKNdGFiUWnHstTftxjsl7yFwy9dT8qQ">
            <a:hlinkClick r:id="rId5"/>
          </p:cNvPr>
          <p:cNvPicPr>
            <a:picLocks noChangeAspect="1" noChangeArrowheads="1"/>
          </p:cNvPicPr>
          <p:nvPr/>
        </p:nvPicPr>
        <p:blipFill>
          <a:blip r:embed="rId6" cstate="print"/>
          <a:srcRect/>
          <a:stretch>
            <a:fillRect/>
          </a:stretch>
        </p:blipFill>
        <p:spPr bwMode="auto">
          <a:xfrm>
            <a:off x="3635375" y="1563688"/>
            <a:ext cx="2305050" cy="1624012"/>
          </a:xfrm>
          <a:prstGeom prst="rect">
            <a:avLst/>
          </a:prstGeom>
          <a:noFill/>
          <a:ln w="9525">
            <a:noFill/>
            <a:miter lim="800000"/>
            <a:headEnd/>
            <a:tailEnd/>
          </a:ln>
        </p:spPr>
      </p:pic>
      <p:sp>
        <p:nvSpPr>
          <p:cNvPr id="15368" name="TextBox 23"/>
          <p:cNvSpPr txBox="1">
            <a:spLocks noChangeArrowheads="1"/>
          </p:cNvSpPr>
          <p:nvPr/>
        </p:nvSpPr>
        <p:spPr bwMode="auto">
          <a:xfrm>
            <a:off x="5940151" y="1563638"/>
            <a:ext cx="3203849" cy="2800767"/>
          </a:xfrm>
          <a:prstGeom prst="rect">
            <a:avLst/>
          </a:prstGeom>
          <a:noFill/>
          <a:ln w="9525">
            <a:noFill/>
            <a:miter lim="800000"/>
            <a:headEnd/>
            <a:tailEnd/>
          </a:ln>
        </p:spPr>
        <p:txBody>
          <a:bodyPr wrap="square">
            <a:spAutoFit/>
          </a:bodyPr>
          <a:lstStyle/>
          <a:p>
            <a:r>
              <a:rPr lang="he-IL" sz="2800" b="1" dirty="0"/>
              <a:t>הנאה </a:t>
            </a:r>
            <a:r>
              <a:rPr lang="he-IL" sz="2800" b="1" dirty="0" smtClean="0"/>
              <a:t>מרכוש </a:t>
            </a:r>
          </a:p>
          <a:p>
            <a:r>
              <a:rPr lang="he-IL" sz="2800" b="1" dirty="0" smtClean="0"/>
              <a:t>ומבעלות </a:t>
            </a:r>
            <a:r>
              <a:rPr lang="he-IL" sz="2800" b="1" dirty="0"/>
              <a:t>על </a:t>
            </a:r>
            <a:r>
              <a:rPr lang="he-IL" sz="2800" b="1" dirty="0" smtClean="0"/>
              <a:t>רכוש</a:t>
            </a:r>
            <a:endParaRPr lang="he-IL" sz="2800" b="1" dirty="0"/>
          </a:p>
          <a:p>
            <a:endParaRPr lang="he-IL" sz="2000" dirty="0"/>
          </a:p>
          <a:p>
            <a:r>
              <a:rPr lang="he-IL" sz="2600" b="1" dirty="0"/>
              <a:t>הנאה </a:t>
            </a:r>
            <a:r>
              <a:rPr lang="he-IL" sz="2600" b="1" dirty="0" smtClean="0"/>
              <a:t>לאורך חיי הנכס</a:t>
            </a:r>
            <a:endParaRPr lang="he-IL" sz="2600" b="1" dirty="0"/>
          </a:p>
          <a:p>
            <a:endParaRPr lang="he-IL" sz="2000" dirty="0"/>
          </a:p>
          <a:p>
            <a:r>
              <a:rPr lang="he-IL" sz="2600" b="1" dirty="0"/>
              <a:t>הנאה גבוהה ברכישה </a:t>
            </a:r>
            <a:r>
              <a:rPr lang="he-IL" sz="2800" b="1" dirty="0"/>
              <a:t>שיורדת ונעלמת</a:t>
            </a:r>
          </a:p>
        </p:txBody>
      </p:sp>
      <p:sp>
        <p:nvSpPr>
          <p:cNvPr id="15370" name="AutoShape 35" descr="data:image/jpeg;base64,/9j/4AAQSkZJRgABAQAAAQABAAD/2wBDAAkGBwgHBgkIBwgKCgkLDRYPDQwMDRsUFRAWIB0iIiAdHx8kKDQsJCYxJx8fLT0tMTU3Ojo6Iys/RD84QzQ5Ojf/2wBDAQoKCg0MDRoPDxo3JR8lNzc3Nzc3Nzc3Nzc3Nzc3Nzc3Nzc3Nzc3Nzc3Nzc3Nzc3Nzc3Nzc3Nzc3Nzc3Nzc3Nzf/wAARCADRAOADASIAAhEBAxEB/8QAHAAAAQUBAQEAAAAAAAAAAAAABAACAwUGAQcI/8QAPhAAAgEDAwIEBAQEAgkFAAAAAQIDAAQREiExBUEGE1FhIjJxgRRCkbEVI1KhwfAHFjM0Q2JygtEkJXPh8f/EABkBAAMBAQEAAAAAAAAAAAAAAAABAgMEBf/EACARAAIDAAMBAQEBAQAAAAAAAAABAgMREiExQQQiURP/2gAMAwEAAhEDEQA/ANKQ4HNM8yQepowjNcKD2pcEbcmCCdwad+JYciiAFzuK6YkfkUnWh8mQpc6u1Lz8HeplgRe1NeFD7UuAchouV7mni4RvzVA9qvY1EbcjhqXEaYcHU9xXcj1oERP2bNPKSheaWMehma7mqsyTqdgTRdqJnGXyBUt56NLQnNLNOWInvTxDS5ofBkWaQyam8jPekY3Thc01JCcWiI8VwGkZCraWGKmWEPjetF2SyHIJqZVAXNECGFV5Gahl0jZeKeC0g1GunJG9c4NOJBG1ADMVwmukZrhWgDhemFs04qT2pBaAGYHelgelPxSwKAHbCud65uxpwFXosOhM0sYrucCmFqNDB+CR2qKRwAe9R3FwqJk9+9VU3U4MlVlBbPFYXXcOjWqpy7LHWT3pmcnc1SjqBEmknA9TRizt8PbJrhd0mdiqiizTYZBqVT70CHbTUiu3J4NVGchOuLCwF5J4qTzo1HOfahY1LBs9qaVbuDmr1/SVFB/4qIYxn9Kct0hP/wBUEI3KghDjmk6MgyQRR2HFFqkingipkYHvWbM7A8mum+MSgs5wM96XNA62aSRYmOHxqoG6gbBMUmPQVU2vVlunZlbPYUYkpzkk47VStwh1FfcXF5A2CpOKYOo3H5lq2MyudEgBpeTE+4VTWys0ydeFYnUJe61Ib8jlTVgLZB+T+1ca1jblarkxcQJb8NwKlF2CNxUws4QeKebWIjijkHHCAXSetOE6HvSNlGODTTY54NVpOD9anuKWoetDGxkzt+9Ne0nUfDmjQCtWOK5qOea4UYc10hVXJNWSSKc80x8ChmnIO3FB3HUkQ4zvQ2MG6y7Tlk80Rou2c8msTfF7ZyFw5BzgvRPWeoOZGYbDJ781l5+pDzwZFXH+ea4ZLm9OyLcVhobDqcskwR8kHtit3ZpriTWBheDWC6DH+IuFkRQy98HIr0O2Hlxj0I4Pas+GMtz1EyjC49PauqhkcAfKT2qGSXNHdKIZhtk6wa0jHXhEpYtLSxshMDjJGkftRidHBcluKsunW4iiXSNqkvLiOBCSwH1rsVcUuzkdkm8RX3EMNtGdlzWdv5ckHjbGPSpOp9WZ2Ok85+1U8kjOxJOwH61z22LxHRVB+shkc4OxHagupkvYsqnBxijmwRxvQlwFAOo7f3NcrR0aYa267PY9SS2C5UcjPavRra9DqpJ2xmvOb62iuOuFVTDMhweATzgfbNaOwuZBEgdW1Y+bOMkUTilmDT01Bu1xyP1riXmGyDtWdnvXyNKgHv8ASp4ZWYZU5HtWak0VxTNTDfhtmotJA4yKysErDBJP1q4srrA05rprt3pnPZVnaLImu01HVhkEU7aug5xHApZGKiklUbahmojK3Kj6Zp4xaifUFOScUx71EOOaHS3lnY62IFELZxj5tzTwN0jCSvu231qRbdSuGNT5DU0gVeEEa2kYBzQXUrG3jtJpVXdUJqzDbVV+IpjH0i5ZeQlEvAXp5XfSD4iTk1mbsGSXGNjjirG5nIBO1O8O2y33Ux5y5Rf3rlh0jrkbnwnYfgrRWcAsQNyMfrWgabO68Z4qr1i3hGg4GNge1Ogug4wGyTyKlsaRYNIG3zxtV34fQNcJndCMn9Ky0kpRgD3PetJ4VulJC/mUY+1VU05YTamo6bhZQkR+lY/r/VMzMgOcZq76lerb2pcnG1ee3M0t1KzknGcgitv02cVhl+evk9ZIZXkbJ2FSiTnOB677Cq52kU7H4e+O1dW9A5A9s1w8js4ljsNs++9QXKqwyUzkc5qOO41clPqK7JNEyZaQ/amuxMyXiV5IJIbuFCHt21Ae2MEfpVxaFJrfWBlHGsb7Af5NV/iBFMTaMqMfT+9E9OUJYW6KdvL07HbgVUlqQRZDh420KcgHYtvv9aLhIyGUsPfOO/FDyBkmYq2nIGxqWFzkA7H5Tng1m0aJljDIpOC3xfvVhbyEHtVLq5DDcYNSwXOmTSe2+fWkhPs1dtIWjG429KTedJwcVX2Vzkqq8titAYgFB9q7KZ6sOO6GPQC3s2Emp2+1GEBcALXRJH/UK5JPGDgYro0wO+YQK55tRyTe21cWQMdqOhkuaRzimlq6pqhCGo7CgeuWbXXSLqFd3aM4+tHF8GmvKMb1L8Guj53uWdn0aW1Z06cb59MetbroXQn6PZRtcgi6nwzr/QOwrVv0Hpn8SPUBaRi4DZ1ep9aG6i+q5GeeBXM+lh0J6ytlLzDQgxvzjFPtojASqzDzPTHFVfUOqQ9LklkmDbcBBkmqxPESXkqPGskTE4w64z71lxlJNo15RTSZrrpy0YPAwNWPWj/CU7Hqixeo39qpY5vMhAJB1DNX/g+1LdWDHcKhO32pVbzQ7cUGWniu8KtDAM4IJNUAmjiTDMFPrVl4qP8A7mgOSNPp71kutqDbqzSMuk9tqd+uxioSUEHSX1vFKqSyKSeMnip3svPAeMruMgVgB1eKC50pZvcttnDcD2961nS/EVhKAkZaGXGTFKCp+wP+FJ0zS3ClbBvEywEbxH+ZEQfXOM1K0qaR8oJ2BJFGRzQ3kOpXUsOwqvvdCI2+B+1ShvsputSKUbLZ2+37UZYqn4WEINjGMVmOtTuQQz6gOPQ1oukuRYQBF/4Smrl4TH0c6+Y+TnWBimpImtFOcMv96mkBCqQQSNiBUQTJIxuD27A1jprh1VPYndcMDTfMAIJO+wxSCaR8wODlW9/Q1NbwGZhGoJY4/SmhMvvDkGucTOcJGdvc1qA4kBU96pLJUtYljTBAH96PiuBjc1tD+TCX9AfULedZP5J296EhjvEkJfBHbarfzknOCdxUeMNXTFqRzSi0JWkZAGAqKSR0OAN6LRGb2xUEzeVlmxgetacSdJWkU96aJTjahuPmBpwdR3x7UASGQk702RxpprEMNjTJBsKT8BekU7YXY71WOgZ9TAZzRs5NBSnSQRXNJm8fTIeNIIzEzsAAVILHtnvWW6NDJcJeIX1vHEpTJ/Nq2ArbeJ4VuEMeCVZcH2qp8K9DEV2GkXW3YDvTrsUYtMJ1uUk0X/h+2llgRp1Kso3BG+a9F8H2OkTz6SM4UE+g/wAmgeh9Iedl1psG9N8VurSxS2h0gbnc1dFf9cmTfYs4o8/8UwE3fnYOlRgVifEFnNdRHyz8KjJ969l6v0RLlCRvnkCsB1TpstrIyMuFz8NK2PCfMuqSnHieOBri2vCY5jbOkmoLKuATjAIzztVv0+8i6h1GCXqSxT29pqdjo3kJGAv61oeo+H/xEhmhLajuQd8VDZdG0SKZWUgHYYxVq+KRm/zS5C6FYXVvCsgumGEGdR+Yj2o2WG5uGPmZwecb1YwxhtIKgb9qJaJUXGBjHrXHKXKWnYv5jhhusWhJwCW29Ktuj3CLZxKTsq6ST6iib63V84z74qjSNoZWQMdLNqB/pNP4TuM0YmQgsnrXNGSrDbbtVdaTTDVG8bagMbCrmytJ7ohANCnGc1nhpyWA8MRJ0k571YWjRRYCkFu5p/WbWDpaRopZtQ3NVkYUsHifmtlU0tMHbyeGjinB4FPe50JmqiK6WLAkGD65rn4xJ5MK3wipbxFRWstLa5OrOeatAwZQRzVTbDJGkZq3hs7iVPgRvbaiibTFdBNEvmoq/FIAewzzVP1N57qF47ZCSe9WMfQbwSGS7Rio+XAo1Y/LXSqgfaux2YjkUNIcq3YE/SoHgibOpTn2rqtjJqJ5gG096fEXIikttv5bFaYVKYBOqp2cAc71ETqYelJpjWaDzxuN6Fu4mMOrHFXjRBk4oOWH4WVhkGpdfRSmZS60t8+MAb5rTeAPD8l2WvJ4ysZI0Fts1SfwsX3UYrQAku+MZ2xXsfT4ILK2jhiGkIuAKiirlJt/DS6zIpIntreOBdKAZHeiM6t6BlukXZTvUsU66M5rtw48foTjtVT1npUV5AVII75Unb9Ks0bVT+eaTW9MSbi9R5N1CwubGZg6HR+V13DUJhWOXTb2FetXXTrW7UiaMMKy3V/DsNojSws6r/05/vXFZ+dp7E7q/wBKfUjKJaKPiXj3qK6+HZeKNDLk7k42z3+9A3pbs4z771hFG0mVc6Fj8xHfmhzZ6jkj71YJHjJJBPepkiBPBz9KBA9rbkLp3x64rQdKtTkEChrS3ORha0dnA0MBLbelaQhr0ynP4Znx/bKOnpPhzoP5aw9ndFBkEle2RXpPieMT9HlEjAFRnJrx2S5lBcCJjg7HBGftW3qMn1It+pdV1II99dSdHuj5ijc5rLXV22sO0be+1bDwTbDqOh0I2besp1tm8J52ek+FrESESzKdIxjNby2WIIBGBgVk7Wb8Kqxqy+mKubG4UnIk37iumuCgsOaybm9LpiFXLcVnOqeS8h8jGrviu+IPEMXT49PzMw4rO9L6g127znZT2osmvCa4P0aSe4qCRAuWOPrTmcEDOQajmysLM5BT0rQkgln8sDIJzxgUopQzjB/UVA8gK5JDY4APFOgy2XKhdqmTWFR3S4jZWTtn2qKaPuP2oOC5AfSzUU0gI9aE9Q2sYT0W0RLxr7A1qNK7cVU3H+ka0k6nLbJOUSFyjuUONtjg/WrKOV1s5RFgSAHTv3xtXzmlzLDsDv3zznvmrWRIbbZ7K/jq4WLyYcySBj/NYbEdtqI8KeO57nqa2V4dQY4VsYwa8di6xKgxjfvvnNaTwI5vfEdu5iyFbVn0quSBN/T6Rs7jWgYGifOHZvtVDZ3IjjCKRq9DRX4kadsj1NMTXZarKCcZ3oLqk6rayCTAGk/NxQhu0VWOQPviqnqfUi8flRa2yNyN8VEpJIcY9mbYhj/swudxg5BqJ488k5HNGqFfIULk8jTgH7f+K61gzgAFlxuK4nBvw6uaKzTvtg+4ou1tXkbAGB60XD05NWWGTVpDGkagDaqjTvpMrV8OWVosQywyaff3AjiA1Ae1SeYFUnO49apL27eaTCqMetaTahEmtOchXUwktHXA3/qqkbpUTgMyKSfarqCISqyScNUp6YqY/mNp7YrCMtRrKOPTJ3HhqOeMnyRnG1C9AspehXkqadEMm6+xrcSW6lVRJ2Ugemc1Bd9H/ERhZG2PGNjWiWfSG9+ASdSVCNUg+pNQ33iJ7GM3Eb40njPNPvPCgliKROQcchjmqoeCplQxyySMhOd2zVNslRDE8QJ1q3UzKPMyeOau+m4jQGOMhfQVWWHQY7LBETem29W8BMQIA2xWeN9l9Ipp+qzT3Ihs7V2U8yMMDFPnsDcHM0zgf0qcCi/ixjGM96bJqA2rdvTJJIGSFIl0IpA9zT5XKQHH9qa5I5NRy6mh0jIB9KiXSLj2wYXTIwOTvRUPUAdjv96rZoSxJ3A4qvkVlkLBV0qMg4xisI2OJtKCZrYrkA7tjNeb+MfCEwvZLzpMSvFL8TxAgFW9R7VajqMykbhgXAA3Gf8AOas7Tqvn4huGGSxUN710Rs055V4eTrZ3SyGLymD53UrXo/8Ao/6d/DYjPcsDNJ+X+kVQeL7jqVhfkCBEjO6y6c6h9aq4PEHWNBjil0nkFU4rVMjo92iv0RMuwwM5JPH3oZ/FtgbgWdrIZrk/lj3AHua8zsl6r1iRkkupVibkKcYGP/NbXwt4VtelSNLCjeY2NRJ227D9aejS+s0tsZbog3G2Dx2oyRooYj5gXeh768hs7UySyIgHG/PtXnfVfGM1zMgjVxH7jG1JJmcppemxN1GpJLAD0qaO8V9hggcb15uOqXd0qtISdJGcdxV3YdRMA82T5V+bFUq5Zpn/AN4t4bATFW2qU3BAzzWesvEFjcqhSZcnsTg/53qC/wCqSyXHk2nxy9ivH3qX0tNV2y0vr9ZBpichhyDUEfmOc9/pTujdGubiYyXrYydwtbKy6JZhQHQk+pNckoWWs6ozhWsM1bagQDtVixPlfLn1rRnoNmV2Uj03qtvemSWgyp1xnuaI0zg9YO2M/CpAQtnBxT1bLd9qc4CkBgB7UzWAcryODWpBICzkb11kddjx9akgViozj9aICIdyd6MDQPRjGSRTC8aErIM+uBRpjUrnNDShO4WmkS2UjmRzuML61E0gUYI3pz68AZGPShxCACzklj752pgRyOSCwU4HNdz/ACh701xjYYzTJpCipgbYNRPwqPpFOcZ1nHtQFwX0/DgL6UVks2dIAPBzvU1jYG8uQB8o59K5kteI6dSWsqbfpMl8zaQccmQ/sKOPh2NW1SOzY7DYCthFZxwRBY1UY9qGuIxtt3rqjUors5JW8n0UEkEMsC295EssXAyMkUIvhzpETK4RRj1Y1cTRjVpxQ81v5qYK7e9aEaEWa2NuuEaJRxzXOqeLLTp0WiLM8o4VR/jWM6t0+S0mDjaMk4AO+e9BykFwH2Ocb+/+RW8a01pyWfoknmF11Hqc3WYz5uyH/h549PvQC2QAR8Bs75Pen2ekx54FGREINPbGdhxXUq0jz52yl6Mt7dDkgDB2K4opLFrxEtIpIo3bYeY2nPqB6mnW+4JJGahjnB6iZCiulvyoGcmqksRMJbJaeeXjS29zPFGxVku3jAB4x8PP2r1Xwzafh7ZdZDSsAXYnOTXm/VEiTxNLGjM8cdxqBO5OcEfcbCvSOkTDy9S85wRXnNdnsp9I2vTXGoAD0yDWmsirYzWH6fcsHU5OO9am0uFJUgnBHOOaYM0KYIpl1AJ4WQjOaghuNuaJWTNP0XZjL62eKUjGkig1hUnDuBjfetvd2EF38Ui4YcMDis/cdHuROypBqQbhtt6xlBp9G8Zp+lXHKY3Kg5I5JqZJWySRj6U+a3a3kHnxAH602QDIOR7jNS9RfTHtKJEwM77+1CDDL8Q2B296JDQoBmbfHNRSlXQGE5bPJ2FPRYUUjyMoKgAD07VCSVJIb9aluWS3Z/PxHp+Yk0NHe20wyjqy5xkcVXZPQyRWCkZH1qvuZMrhHBIO+KPuLhEjZs7g/DvuaoL67kTLmHy48FizMNxUtNoaaRYx4RRxvznmtj0m2S3tV23IycnesN0K9S5lQ/DpXcFuM1uILhWXk8UqYJNtjtlqwMZSd+aDnQ7nkftViF+Abc1BKgO57V0NHOinePJ33py24O4opomY7DFTwwjGSO+KhF/Cnu+m+bGdifasL1uzks5GwgyTsvpvXrqQZHGaoPGnQFvelySxJiaMalIHp2rWDw57YckeddMn/wDT5zuBg1YQsugBn0j+rmsdHeTQDSrIm+CG2xUg6szyRq1xIY8fGypp/TvXRG3rw4XQ2zVTXEkhFv09gzPsSB8oqs8QX7dAhWzhfXcSxksSMkH1PvQ8HiR7aE2/TreOAt+fd2J9cmq67s572cz3DPK53y3NZ22SXbOmn88SltpmFyruxJzksec16Z4ZvVe3Gkg/Ftk15/d9OK5Kgj60f0PqMlirRSZBBGmuZNM7Gj1/prFjqG+k7j1rQ20+E2Y1jOgdQS4t1ZDuRnNaa1lUgc+9MRobWU8Hn0qxSXSBk5FZxb9IypU5IO+e4o6O58zucfWmGF2l0NQDHHpRWzLtVNBNFpw5HoCexqGHr8UcxglypBI1Hg0cv9Di34F9Zs1ubfUgHmR/qazBZc43JB77Yq7vepJIoe3lHxDgVmWuGMhLPhie+BvUTw0hoU8K6chMY9BTYxn4fiwBvmkkyxx6ZN29c8/anCXOBhQDwazLMj1KV7ePyXhh6hCF3MvIAG+T3oG0u+nLAJLaCCNF+UamX7b1ZzxGWTTCiOoXdgTkt9RtXLfo8eVNyqlkGAqqMUPdxE9GfhuYurX0tsbKfzTuSkuFA9/SpLrw2hGW/FSgjBjSUEH9cVqkhggV/JQIP+RaTFC2HVTvtQ9GkjIG1Nq6m3trhAp+XQCP3q76P1pJLhLdixm7gqaNMcTlslhntihY7aNbkTD4ADtn0oi8YSj0bWCQvH9fWpDCGOrkD2qs6PcowfWSQKtReRsVCAiukwI2twVwThc747mpY4VTIIAzxiu7NqzsM5pyK63BWQjBUMp7n1qWMcEC85GfSntAJI2BIIIxvRDaQPlBU9qr7m/hgLRsSp7UbgZp4x4w8LD+KTGIKpkfUWxvj0H3qmi8KXDtvOU25C16Z1W8/GXDSRjT/wAxG1RLHkqSuCDnIFQ7ZJ4mWq012ZHpfhxrYlpP55HynGKPfp5Pw6C7jcBQa00aBfnx9u9PEQJKodiKiU3L0uMVHwyP8FMxAaFlzvhgBihLnwzrJ3UGt4lg7AnKk44LdqiECDIOAPWp0eaYfppu+iSafmiB4B4Ga1/Tesw3CgJJknsTSu+mRSAgAY+m9UM3Q7pJBNYg59jtVqRLibqO5jUDURg8mplvFtTp8zKsuV+lYG/n68YCltZOX9S3AoOLqvV7i1aOeF0uFyo0jYjtTchcTY9U8RrbaAzlo1Yau2B61P1O7Se1SazKuz/ECDz715UOk9duHxIZGTuGbtW16XZTJaR2wlcY3O/b0rNt6a9Lw0XTD5ZBeTLEb6qsdCs6uEVsHbPNV1tZ+UMltZA3z/hVhAjqygDJzxzTSJCVCZxNqXPDAZxTHVcfCv233psquh/MCeR7VzS/LOcEZGe1MACCD8NDgBcsOSBv+lO0SsoYxjC964t0ZR8z5HqnenM+SMkkcYNNkoZoULjg99uaiMSYxq1Ab7CpwNWx3A7V1o1H19TzSej6ANOcFVXV29ajki1DJPHzY9aPeEc4GexqCSNguFIzSwaaAul3Mdi8ys7aZNxrOd6vILuNkRkOSeN6o7uy/ERhTzn04qqWHqVmPJtZfMVV+ESDj71alhDjvhuf4goXUSdPG3713+MCW5CCRG0DKhTvvzmsV1L/AFgeNjaQxxRkAgs2cjvtVJY9L8QW94ly92hbh0C41D603IIxPRepeKY+mvLHcsFU/Erk7Y9Kyx8Ut1lsRwOqA4DuMbVHedDuOpXiXF+FK6BhBzVna9Kt4BpijCqp+/6Vm5NlpIggt3cEayuTuc5qW1tbpWdrmcgkYGjf6dtqNaELkLuvOSKmhgYoQEJbGQB7VHH/AErf8I0UEkksxHY+9PYNsNIAI9KkEbawcAZ5PpXQpDbn6VQiI50jZsdxT1UDYDmn/wAtj8RzvwKdg6gUUEfWgBkasGyoBI5BG1TMdLM6xqB3CjGk04IBnAHv710Rhic5Az2NAEYQsMadqha0iydR37kUWCD8IBwNqcgSQE5XGB70wGxdNTSp0qwIp34WOABolJPHAp4ZhFGm5Vcj4ds0ivfdsep3oENMephpfSDuDj0qZSVBKnHvmooFEr6STt3PaivJOSPMUIPQ8/fNNJi1fTkFxHFGRPC744KttUZngZjpjcZ3qQ+ShMcjbjOCMDAH3pwiV8iF0f1Ee/8A+08YlJFSnyn6Vyb5k+opUqp+CXoxfnk+g/epO/2FKlR8Edl4prfL96VKk/Boj7n61DZ/73J/2/uaVKkC9DZ/93NCxf4UqVJjj6Oi4X702P5zSpUi0TxcJT7f/aP/APD/AOaVKgSOD5FpjcD60qVCD6Icx/8ASaki+RfoaVKgCf8AKfr/AIUxOPvSpUwHH5zT4vk/7DSpUhkkXz/c06H52+lKlQA0/J9q4nyJ9KVKn8F9Brj8v/UadZ/7ZvqaVKmvQP/Z">
            <a:hlinkClick r:id="rId7"/>
          </p:cNvPr>
          <p:cNvSpPr>
            <a:spLocks noChangeAspect="1" noChangeArrowheads="1"/>
          </p:cNvSpPr>
          <p:nvPr/>
        </p:nvSpPr>
        <p:spPr bwMode="auto">
          <a:xfrm>
            <a:off x="5867400" y="-1195388"/>
            <a:ext cx="2667000" cy="2495551"/>
          </a:xfrm>
          <a:prstGeom prst="rect">
            <a:avLst/>
          </a:prstGeom>
          <a:noFill/>
          <a:ln w="9525">
            <a:noFill/>
            <a:miter lim="800000"/>
            <a:headEnd/>
            <a:tailEnd/>
          </a:ln>
        </p:spPr>
        <p:txBody>
          <a:bodyPr/>
          <a:lstStyle/>
          <a:p>
            <a:endParaRPr lang="he-IL"/>
          </a:p>
        </p:txBody>
      </p:sp>
      <p:pic>
        <p:nvPicPr>
          <p:cNvPr id="15373" name="Picture 13" descr="https://encrypted-tbn0.gstatic.com/images?q=tbn:ANd9GcTL2W3GQipBeecIat2hOBsGF3K3DyED7FUaqHQw34hqN8rpiSTJ5A">
            <a:hlinkClick r:id="rId8"/>
          </p:cNvPr>
          <p:cNvPicPr>
            <a:picLocks noChangeAspect="1" noChangeArrowheads="1"/>
          </p:cNvPicPr>
          <p:nvPr/>
        </p:nvPicPr>
        <p:blipFill>
          <a:blip r:embed="rId9" cstate="print"/>
          <a:srcRect/>
          <a:stretch>
            <a:fillRect/>
          </a:stretch>
        </p:blipFill>
        <p:spPr bwMode="auto">
          <a:xfrm>
            <a:off x="3707904" y="3291830"/>
            <a:ext cx="2209800" cy="1378843"/>
          </a:xfrm>
          <a:prstGeom prst="rect">
            <a:avLst/>
          </a:prstGeom>
          <a:noFill/>
        </p:spPr>
      </p:pic>
      <p:pic>
        <p:nvPicPr>
          <p:cNvPr id="13" name="Picture 37" descr="http://2012.uploaded.fresh.co.il/2012/10/01/60541298.jpg"/>
          <p:cNvPicPr>
            <a:picLocks noChangeAspect="1" noChangeArrowheads="1"/>
          </p:cNvPicPr>
          <p:nvPr/>
        </p:nvPicPr>
        <p:blipFill>
          <a:blip r:embed="rId10" cstate="print"/>
          <a:srcRect/>
          <a:stretch>
            <a:fillRect/>
          </a:stretch>
        </p:blipFill>
        <p:spPr bwMode="auto">
          <a:xfrm>
            <a:off x="2411760" y="2787774"/>
            <a:ext cx="1584325"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700088"/>
            <a:ext cx="9144000" cy="7921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5400" b="1" dirty="0" smtClean="0">
                <a:solidFill>
                  <a:srgbClr val="FF0000"/>
                </a:solidFill>
              </a:rPr>
              <a:t>חי – הנאה מקשרים בין חברתיים</a:t>
            </a:r>
            <a:endParaRPr lang="fr-FR" sz="5400" b="1" dirty="0" smtClean="0">
              <a:solidFill>
                <a:srgbClr val="FF0000"/>
              </a:solidFill>
            </a:endParaRPr>
          </a:p>
        </p:txBody>
      </p:sp>
      <p:sp>
        <p:nvSpPr>
          <p:cNvPr id="16387" name="AutoShape 5"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sp>
        <p:nvSpPr>
          <p:cNvPr id="16388" name="AutoShape 7"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sp>
        <p:nvSpPr>
          <p:cNvPr id="16389" name="TextBox 23"/>
          <p:cNvSpPr txBox="1">
            <a:spLocks noChangeArrowheads="1"/>
          </p:cNvSpPr>
          <p:nvPr/>
        </p:nvSpPr>
        <p:spPr bwMode="auto">
          <a:xfrm>
            <a:off x="5148263" y="1708150"/>
            <a:ext cx="3744912" cy="2862322"/>
          </a:xfrm>
          <a:prstGeom prst="rect">
            <a:avLst/>
          </a:prstGeom>
          <a:noFill/>
          <a:ln w="9525">
            <a:noFill/>
            <a:miter lim="800000"/>
            <a:headEnd/>
            <a:tailEnd/>
          </a:ln>
        </p:spPr>
        <p:txBody>
          <a:bodyPr>
            <a:spAutoFit/>
          </a:bodyPr>
          <a:lstStyle/>
          <a:p>
            <a:r>
              <a:rPr lang="he-IL" sz="2800" b="1" dirty="0"/>
              <a:t>הנאה מיחסים </a:t>
            </a:r>
            <a:r>
              <a:rPr lang="he-IL" sz="2800" b="1" dirty="0" smtClean="0"/>
              <a:t>חברתיים (מסופק ע"י זולת חיצוני)</a:t>
            </a:r>
            <a:endParaRPr lang="he-IL" sz="2800" b="1" dirty="0"/>
          </a:p>
          <a:p>
            <a:endParaRPr lang="he-IL" sz="2000" b="1" dirty="0"/>
          </a:p>
          <a:p>
            <a:r>
              <a:rPr lang="he-IL" sz="2800" b="1" dirty="0"/>
              <a:t>הנאה מדרגה שווה</a:t>
            </a:r>
          </a:p>
          <a:p>
            <a:endParaRPr lang="he-IL" sz="2000" dirty="0"/>
          </a:p>
          <a:p>
            <a:r>
              <a:rPr lang="he-IL" sz="2800" b="1" dirty="0"/>
              <a:t>הנאה נמשכת ומתפתחת בהתאם לטיב הקשר</a:t>
            </a:r>
          </a:p>
        </p:txBody>
      </p:sp>
      <p:sp>
        <p:nvSpPr>
          <p:cNvPr id="16390" name="AutoShape 2" descr="data:image/jpeg;base64,/9j/4AAQSkZJRgABAQAAAQABAAD/2wCEAAkGBxQTEhUUExQWFhUXFRgWGBgVFRgXGRcaHB0WFhoXFxUYHSggGBwlHBgVITEiJSkrLi4uFx8zODMsNygtLisBCgoKDg0OGhAQGiwkHyYsLCwsLCwsLCwsLCwsLCwsLCwsLCwsLCwsLCwsLCwsLCwsLCwsLCwsLCwsLCwsLCwsLP/AABEIAMMBAgMBIgACEQEDEQH/xAAcAAACAgMBAQAAAAAAAAAAAAAEBQMGAAIHAQj/xABBEAACAQIEAwYDBgUDAgYDAAABAhEAAwQSITEFQVEGImFxgZETMqFCUrHB0fAHFCNi4XKS8RWCFjM0U6KyFyRz/8QAGQEAAwEBAQAAAAAAAAAAAAAAAQIDAAQF/8QAJhEAAgIDAQABAwQDAAAAAAAAAAECEQMSITFBEyJRMmFxgQQUsf/aAAwDAQACEQMRAD8AR2xRCChQCKnQmpNBC7YolBQaE0QhNBhC0FTKKGRjUyuaUIQoqVDQ6vUivQMdO7P4/wCNZUn5h3W8xz9RFM6oPZDiWS7kPyvp68j+XrV+q0HaFYJxXDfEsunVTHnuPqK4bjbWS6R6e1d8Ncd7d4P4WIbTTNmHkdaWa6FAdipTQ2FuUSWqDGNDWprYsK1LUoSNqiY1KxqFjRMROaic1KxqFjRMRMajJrdjXQ+ynZZLaC7fE3WAYKdkB1Ej734UfDRjbKLY4NecSFgf3GPpvUp7O3ObD2NdExirrpApDxDGLtQUiv00iqX+BMBo49v80lxXcMNHgRt/irFxPHQN6pnF8Zmpo2xZRSDCa1NL+GYrMCp3XbxFGzT0SPayK8mthWMeBa3CVuq1hrGNctZXsVlYwabrQe79RW5xTKs5GYgbCJNRpdqdLoqgpNh8USAcjCRsYkedFJfP3T9KGS5U9t6DRglMR/a1TpiP7W9qgttRCNSNBJVxA6H2qRcQOh9jWqmpFNAJvbxIGuvsa6dwHiAv2Vfns3mP139a5iDT3stxT4LnMYtkd4nkQCQfxoxdMDOg1QP4p4Pupc8Cp/Efn7V5xr+IWhGFSYbLmeBP+kdPPx0oJ7t7F2xnd7Zkz/V0BnpOoAk7CjOa8MosqmAuAgUcWA3089KMPZVFy/Eu3sQ5b7VxhZHQFARP+azjaJYtBnWAoAYqpIJBjadAAOXSdai3bHoALL1FanL1HvXqFWEiD5Qfr7e9eNaHSgYjYCoWUVK9odKgeyOlExG6ioXSpHtCoGtD9miAa9lMELmKt5gCqkuQdu6CQD5tl966K14kFiwnnBFcz4bwhr1u8BomSM5JEXAVZApHrI6HyoXg2Fxa3BayXLbhjJNw5WHXKQQfPnNJPp04VS/ku/EMTMxVYxhOaSab4m0bXznX86q/EeIy8TpSRlZWUPwQcS21qn45pJir/iLz3XuWrN34VtLSvAjNcYxOYHUgdNhp1qicdtfDuuo2zsB6GPxq2KVuiebFrHYBwNzLdXx7vv8A5irDkNViypLqBuWEe4q1XFuiMuXfWelXZxngQ86lUVqQZ1j0rYUrCbVleivQKBjSva3+HXlAwBcxTKdhXqcQboK1cTWJaPUVaxRnhMZm8DR1u9SjDDLRiXKVhGlu9RNu/ShLlEJcpGEcJdqdblKbdyibdykYRiHoHEYgNiLdkg5WQlsu4GZd/CEIPnUqvWicMN27mAJm3lfKQCUBnIGOwYnUz9nxoWYd4bCWXZUthnymYVTlUTopc6HXl4UXi+E3HcfEuCyoJhbYDM3jmPyiKisY02+7ZUQJDEuPmHRgsRsPlJ3kUww3FbKn+rbuBubkG6DzlWWSF56gRSWimkqugPC4dQWfPibkSPmkCNOS6+lKu0WEW/bYPaKkaguupgAiHjTbx5zVl/8AFeEdoGKsKq7/ANQB/IhtVoXiX8QeH2sxbFK4A0t2e+SfErNZJ3wDKHwC0EDoJgFW1jmoGkcu7TJqC4t/E/BN/wCXgXY/eZltH3TMT60u4b2pt3nC5Gtk6CWDrPIZoBB9Kdxl7QvBw5qB2qRzQ1xqCMau1EYThly4RIKJIzOwgKvNtd4Emr12N7OWVsrevQblwZlB2VeXqRr6004jbt5SBHOs2x4QT9K3h+NYSFt4e6jW7cLlzCZ5lhvJPOnPE+KBFEAbfuKqN3guBS8HZbS66KYUMd5XpykbbU5xmV1LDaNKlM74paoq/Gsc1xjrpVZtFUuhmEwZ1qw43uzVM4pidSAaEFZptJWWPijmz8TE33DXH+RYiJgBVmDAVQDpHOuf3XJMkyZk+dNMfw9youyWkaySSPCTypSa6MaS6c2ebdKg/s/aBuyfsqSPPQfgTVmqudnv/NP+g/iKskVVs5CF61AqY26Fv8Rtpp8x8P1pTBVu1WXb6Judeg3pHiOLs23dHh+tBG/R1BY/PFl+6ayq/wDGrKOprLE3DXUkFSCDBBGoI0INbDAP0rovG7ytdS6bTWjetrcZLg2YyDBHkJ8fOorT29iB7U0WmgSTTKGuBf7pqVcE/Q1ffiWeZANSL8E/aWm1QLKKmDbpUn8uwEmryLdr7wry5h7RBBIIO9DVG2KgmHbpU9u23SnDDDDTX61tawVpuQy7jefWlcA7C5LbdKnt6anQcz0EGT7TTL+Tt/smoMcvw1z2xLKymOokAj2Jqc8fHRTHJbKwrAXFMBg9ruggXkyhgdBlIkdNNxp1pvhXYNoo2GvLTpSXCLYu3zeDZ7yR/Ta4O4I+4SAJI31ii7nG1FyP36VxI9eVfB52o7LYfGLmeFufeXQ+U1ybtN2Gu4aWDI1sc80GPKNa67dupd0DEUl7U8LtZA15mNpJcgH5sokL6nX0qsJyiQlihL05Bc4Ney5snKfmWY6hZmpezWCe7dXKDlVgWbkACDv18KKGMtXbis1sWizDMZPyEwcrHbSuify6KIUQOg0H0rp3dUcOSEYvgJdob4bMcqgknQAUZcRfH3p52KVBdc6ZyAqZtTJknKOsCpPisWKt0PbxhVUMBlVV1I5ADb0pTevtsfpQ3E+AWRiDfzuAT3kLEAN4QdjvQ+L48B3VUEVC6Z6ai2qNOIYZLikXTCc2jUTpp0JmPWvbrJhsMqWyxA0Bc5m8yf0EVGOITDCIV87qSAsKrEb7nNl020qm8d40+IOghRsBTdl4JyC6Sca4pPOq0AXYDqa3uKedFcMt94VVJRRJtyZY2tAWQPCqtjOHncVcSnc1HKocFaQqxbYe/kKjGbj0tKCa6U7hx+HeQtoDofI6fpVhxHElXRRmPXlQPHEQRpvMf8+vlSy0DA5DYTXVB7K2efkSUqQXisQz7nToNqEa0Kcdn+BNirq2lvWkJkzcbKIG/mfCrJ2j/h4MLh3vXMdh+6pYLsXI+ymupOwo7q6ROjntwAVoqyMwGnjWpJ+aRG2vLxpnhuF3HtK4VyDMZVJHSREinbMLc9ZRf/hq6dYu+xrK2y/IDuXGOJu3dK27lvP3HXNmU8xtl20gE0T/ADuEyZMXCgwQYMg8iCBp51QMFx21dtsctxSpAnVlJ6lp7pGukc6uHZzigMLdCOo1UsoJHTWuJNxqz09FJOitcew+V2AMwSJHOq3cusDoTV54rh7+LvMlq3YDKAzOb2UMG20jfQ1TON4ZsPdNq9lDAA9xw66+IrrjkTPPnDWTQOMc/U1IvEbnU0X2bw1u6SX25CrRieyVl7Za0+VwJCnUNGseFB5UnQyxNq0VROM3QIgeordOK3OtQFAOVYl0TGWaeyYcnFbnU0ZZ4k5IBaJ0k6AeJNA4XBvedUt2nLE6AA+5PIeNXzD9jlsG2S4chCzg6rm6LzjXn05VOcqQ+ONySKXxvsuL9z4iMVJ+YDrsY86lx6shjYgDLPPoKtdvCLaJAELuI5enIUh7R8TAEEAk7EbiuJNs9lpfABh+Nm18+h8aKu49sQO4QzIDAzR3joI8hOtc54niC7nUkAxNR4d2GqsQfAkVdYuenJLPT8GvGRdbELbxCd4OCMqjvgfZBXadfrV1a4WIABJOwA18qrPCOE4g3Ldxz3VM9896PAfrVywN0KxfNlKgldOfXwFM3SObI95cEPEMZ8Iw4KnxBqz9m8ZZu2CtvPJUl7g7pDRsjcoEj361RO1vFA+Yh58T15xVh7DcLu2sF8Q2nzXGa4CInLACSp2B3pZP7LHxRUcg6tEfBdHuPcbNOa4uU7RGwB8xVev3QoNejGMQ2ZLnxAdp0jlpypFxb4xEupVSYAioJWzt3owWRiC4loA5HSfEc6Q3MOUYiSI57VcezuEyIZ3OtJu0OHJYqmsklj020JnTfxq0JfdRDOlrb9N+IWbSjXQ9F3oXhK5XB6iQT5kflUljhFxsO98qMtrL8SXXMJIAOQmSCSKzD4UFFZScyOxKgEnSCVJ2n8zGtVmk1w5MU2pdLJcuj4bMdgP3pSggFJygIBJZpg68gN6lNhrjd4xbXVp7oJ6f6RrUa3VLI7tlRZKoTEjQLoeZJmOmnWoxx0HJn3dIyzhDeK3GUBQJtg5Tppq3RiRMHWgsTg2ZkDA6WixgAc9c2mvOmYx6z9sT8qBYiBrB/f41BxTF20b4jMM7DKVLkabSB6mfemUpJ1Qmq9srBsqBdVlYkp3IgwQdyNwIpbbJKhmJMaCTOUcxFMsXf01YE7SoiRp0PlRGCRWGVlAJBysOZ8T1rpX5J/sLcEp5jUgsByjl9Y9qsOKwJtW0a6qrmQQxVe8BCg93Uax40vwmCIy5mCk5nhiR3F0CgxuWjTwrXiaf0zqYnrOo86X1mBm7SMDAVoGg/q3NvespHXtV1QLOo9k7ChLltvtiCpBBBHn+NZd4gMIe/wDLMQDB9KIwd8tZtO3dZWNst0ZTl089yOgJobtJgDduWwVBchis7MRBK+o/A1x63Lp2/wCxUKXpUeJcQF/FM5zFWMIrHMyjkJPjPvT672eKWmZCjOBmNuNYPTXevP8AqFrCsf6S3bbDNakDNbb7VtiddDSjhXEnuXcupuOSFA1YknQKOfSuhrnDk2t9GHZPEGXUkrCEiBMRqZrpXZ/DXLpXIWKkd4hQSDy12HOvOyfZC4lwXLrIGIhu6rltIgBhCKPUsTrAgV0AXAi5FUnkAqKF9CO6PXrXNP7pWdSy6w1rpVf/AMe2mt964bbcjIYeo5+hovhnYjBWYdviX25Fpyz4BAB7k1ZEUAd+HYDUaZV8Ole3MXpLQABIjr5Hen3OdoBxHE0tFbaW8paYHcAAAGpUNMSVHWSKr17jYe6ykEZNPlYSOZg+RjzoTF4i62Iu4gkd238NQy+MzHjpWYqAwcKB8QLPIzH7FSk9ikft6ecZxOgKjNmHWBHnXP8AjmLJuCQBB+9I9oqycRxr2Bc0VrRbQne2T1/tJ0nka5vx7FlnM9aEMb2O5f5EXC/kjvYoQY6/8mut/wAIeyOGuYZr162HvMTAfUIhHdZV2k6md9tq5PwDh5uvJHcSJJ2ncL69OgrqPZviht3dbzICsf0wpPlDAium1H04cknJ0jL1koSrbqSp8xpWlzgb3rZKnID9oyR7DUikd/F373EPh22uMhfMxuKFJXdjoBpy0qw9pOOtbhbY0H9OBoBpuTU5tJUg4oW7fwc74j2fdTctMQzAyGG0dRV24ZxKMGoJYkAKSx5gRHlSnivFFRUKgknugtsxOpMdKrGL4iUu5s5HeGYH5YnXblFLrKaoP1FGXC4cOuGTcOilsonn41JxW+bi5VU5ZB/uMc9dgPzqfGOD8NAQqhgx5SP01FLruJDs+QbEn4g1CgGFgD5pgmBUowfo+TN8I8xV1lVUUakST4dAfHr0qGxw5XylgwESg2HWSfH8KmW0NEggQNDqSvIMdYkCfLzFEY/HrbSWGWQAOvrptRdx8Jyn9R9K/ieHXCjZJYiQA0A5mIVY0G05iT92nXBsELNi3bUhyAxbu7kkmQZ2Bn0FaWFnuuSEBD3WLAR91JO3X1FE4fitgmbLG5lIAW2pMsNuUc92Maz41TrVf2Rk/wAAnGsQlplS8Z+0wAnuCO74AknfcKwpLw7iHxLj4p4AlrWHRjEQNXnYfZlvMDlWdrLxSwxuKPiXHcDdu62VtyARCQsc5Jqv2L/fAJ7lm3tyYjUiP7nJn0qqjcbAlTod8V4jkXKCxAB5DvEAbwIUSyDTx50vRnylSgUkCXOpgqDvMknrW9u2xnwVAx3lifiMPElmGnhW/GcNcjdSoUF45bd3xHiOhrJfAzl0T3MQCSHGoJgjz6jw/Gvf5gpIU5hoYPQ9K1Nhfl+11jT9xQzyhHPpVkkxXY2w3EPitJJz5QsH7q7RWY6cpnp+NKFaGDLprVgw6I9sE89Tr6R9KzpClXgVlWtsXZ++n+1a8rb/ALGLHwnD5nvWnjWWgCIaIn1IIqI4U5Uuq5Z0YHKWzDunUkfZMGOmtbYW5duM162hAdRLT8rKQTOuo/IGjTiLNq46lwpYlwMg2Mn8ZiudtlKRvxLhlm4PiOJzEIQNIvEhUYdAZAPpVi7FcKw9sMEYKsCWXum42szdPeZBsApA21Jms7O9mWxiEBv6DBf6g/tP2Z+3+BFMO13ZJbCI2GBy211WSzACADJkkCJ6jyod1MqssNqzYsrmVbYI1LHMPUkk86GXilwxmUR3gwAI1BhcsiZj8farYHiRC5XO/wB7x05g17c4/wB8AMJPyn7vJjHU6e9JQ5ZX7QhQQSAV0aDrz9/T6Ug4l23UEAarG+ok9ACNo51QeIcSK3iBJE6NmBzT3pI02GgM86B7RcYNxLamDcVmBPgQNZXQ8qdQbA2kdCTtHavCcwtm4IUO0d/7hPQ6QaV9sOPvaw9sogzyUbNshHXXXUaa1V7VoG1aR4y3BAM6qw+VgOuwPgTTW7ZN23ktvF5RBS5DJfA5a7OPrQpJmYLiuJYi/YS6QAbma2VCsFdREHvEnm2o61RbzMrFW3Ux7dasvEu0N65lt3UVDbcRAyxAy5SuwAG1V3iiCS4EAkwBy1OldEF0RstvZHiWXC3UYgKbmbUeCifp9K6V2ZuWLNtTkRnYSX3MHp0FcdwVoIl62SSQqxG0gwfx+lXPsYzX7ZhwmUASQD9KlNV4PHvpYe1WJtFluoCLq6BgYBXmp8OdVjiGKVx8PQsTz5k6yKN43hWtiWbPm8AIjoBVVtY8i4/dGYg69Btp4mkUdjS4kRccx5+OuoKLBgaxvoa94Lh1lcRfIyEswXckjUDy/SlGXKWzb+e9OsN3sK0AFmHwrYB1gnN7zHtVWklRO2x3cRbjm7fYfDnMoeAi7ASOZ33nWIojDY5AuW1aLINczAIi5ftMG70DTQLPrt6+FAVVgHLkADfeEQSPACfSlPF8fZa2ADlthiLYkzdeYLN/aN9evjUos1Xxh2LvC0hualj3pka+a8v0gcqqGJ43ca610wXGoBEqIgDTw3FZxbjILMqd5QYBb6+kzRXZ2xnF+84ByqqjkJ+cjT/Sg/7qqoqK2kZXdIh4Tw67i8QgvszrmzPJMbTlEaAnQHpXSLOMto2RSsQTpoFjQe5mB0BpL2ftG1hz8wLzqORc7jWf34UE1y1h7LpcOckSAJBMZiARPUk1Gct3X/B0q6Ke32ML4i1bkMog6GdWI5+UUkwVvO7D7936Alj+IrLl5r+IUssERp4KP+KM7L3AGuMdY1A8ZkfUfSuitIUL67HmGwwtguc2bXlI9+p/x5+2LqZde+WkRtod5nl1pDjuMMSwkmfHbwFAXsawWJ+YFfJefvt70v05NdAnFOzXG31+IxT5ZhfIflvWlmDv1OnnQgYTW1x/Wr0LZ6zQPEHSjMAVYkMOWYfmPwpcTRGEuQSfCKzXDDgYNeg9hWVNawLEAzuAd6yk6Yb8Gxd3PkufLIDFDlMHw113q/dgeyFvF/18VlIT+klvmyqzQz8wDppzrnfBWTNAmTqCYEjmDr1nWrZ2Y7X3MEWL2y1l2HxCPmtsABnH3ljcetSfGUSb8OzPiEtKFQBVUQFUAAAcgAIFI+JdpANFKsZ2JGntrS5OO2ryhlOdW2YbHy8KQ8XvCflHrBPltNI5NhSAOPspJe0pDHdB8ra/Z+6fDY8o2qicf4kGJOVgDIOsmSNd+YIq1YzHLB18wapvG4YyDr1H2htr4+NNBdMwCzjO6JJIAYCeU/5qNRNvNO75R6DX8R70GN8i7k6f5oqwmZltggKmmedCZlmBPX8hVqoSyw47D5sqJlb4Q2PzE7kzz8qOA+Kouro4HeA3kR7dfWhRiLdvMLaq6AfOR3mJ2UEHzJ8AetQ8M4rluAMRDaGYGvJv18/So9ocziGLF3S8IuAaXANY1+Yc6XcNw6vdVLnyK2diNsqgsY8NI9aY43AGWbWBPzDbWInn/g0na0QYBiQdJ5H9RrTx8A0TWMUHxGciFuXdVPRm1HtXVcZ2es2Vi2gWdDlrk/BbBuYiwg1Ju2x/8gD9JrvfGrP9JmjbXSlyARzpOEvcuMg1y2ydT12pMthVaG+Y7qdx5mujcPwmXFA6Q9ifHQ1Qu0NtVx9xdSNd9N9Y8qmuoLYtxeEtwWMRPL5vIVth8aLfwyEOYBoET5GfITQWWCQyEkk5c20dZo5bU/DUDZDm1jdSYEedOlXoJO/DVuI3DZ/qEB7j5Qqj5UHzNG8/MPWk2PJlnPchQLak6hdpjqQZmm2NdbAQ6PcK5QG1Cgameupqv8Qxgcszd5jzBqkF20B+ULhb6VbuCYW4cMFAhc3xHPgZIPso/ZquW8PnygCCxAmdNTEmrvwTK6EKO4HhecrDKojmcu4NHLKkCKsmxWLYopTMFPUQd23HIaCk2PuByJmR9qIBI5a6/SnQtSwDHKF+WI66ifQ+1C4m5GcKAqk7jcnUEE7nWuVNJ0VpvpTsTfOYshiQVHIx0HTSj+ytpiL+UScqiSwUCSZktpt+dLuJGIA2UtBHMkk6+mWrH2Q7/wAZYB71l42GmafLauuX6SV07DeG9jEbv4m/AP2bYg+rsPT5aPv8IwIUrasNcYDQw0ersamw2EX4gIY3SGkkklRvoojWCT605xeFdRMTpoNANOQpJNrti/sUHieCVSP6YRo+VYI9wP3FB3cUCoU20aBzQb+B8ae4/F5iQ65Wjr5gj9+NILzBDE8415U6uuhFfFbCqVy6SskDYGTtPhFCoKIxbTvrrpPTaoANqovAB38/4N/uNZWgww+99KyhSDZZsLhHuMEBh9ACpjTmW8BvVmxN5bS5Brp/z+/GheGqLSm4xJZhCyIIXcacv+KHuLJLGuHI9nR6WDHrG/lgWGxdzCvntT8MmXTWPMRtTr/roupmUg9dTp55tjvSbFXwBFV+7cyNKc9xyPnVIfd6RzQSdoc8TxhY0oxN6B1J2qO7jBy36dKAuXSdedWjE5myW02XUSSd9KltozGOU/s1Dh7JbaT9KYYVDbkyIjaRPpTMBtesDugGI6befnQuIE777TyqQrmEzr48vHx9KjDch60piSxjnQFDMaaeWojw208TQ5cliSZkHfrK1s7TGnl4VGgljI5fjRMWr+GGE+JxKzzCZ7h9EYD6la7vjLM22G0giuT/AME8LmxN+7GiWgk+LtP4J9a7BiT3YqOT0JXbfDsptOTLJbyT1Gn6CqR/ETCfDv2LkDvEgk+EET9a6a40qh/xMw11rasqBrad5jzXloOmtLAzOfYjEQWYEQpOUTv10opsQrFSWi4q/LG/6UrILSpiJHtO9PGsLcb4ggBcwOmp0j2pnUTelS427m5DGefvQaOBTbjtoSG16eEQIj0pMySa6I9QhNh3JaOunvp6VbcHdysHnU6MORC6wYHzEH6VUrEKwLagQZ8RT7j968EtLJEie7pOYA6kATufekmr4FEF/i7EywVV3UEmegnXvbChv+slplZ6HYDzqFMKFEsM/jMa9Nanw1kgA5JWYYAyQepFZxj+AqUvgAxNt4JYQDqOnIT+FPexir8c23Ii5bnXqCIH1NC4+3vGs7KAxCDlLER1qC1i1S/bdllcsRG4IIH1iinsqA0dfwpCgRCrygaRr70s4tx1LcFXXLrOVgDP+nnz5cjVM4xxXFlcrTaXSAoI0iAM29IRbnUknzNSjD5sdwY84n2gW4SCA0HRogn0PnSbEXkY6g1Ebdalaokl4bUjxDqV32phY4Q922nwwCYbmBOu2tJLu586sjvODtsNCC0QY2NUJA54Bi//AGX9qyhBxa9/7z/7jWUemOkX8C0ln9BSTiWMjSrBx7HgA1zziGLLMYrz8UXL09bLNQRmKxZJoG7cjzqSOtQ3bZkyNiR7V2RjR585tkKHWpgRNQOCKKweGZ9tadk0H8Jtgg5zA9q9x95JGTlpM7+gqf8A6eVjOmbQSNdqKwluzAcKAdiBqP1WpN9GEyN1Bnyrb+aAkEHXnz96J4hcQmFmN9TtQhug7xp40QGXGEAj/PrUQVjOXeYAG5PT3rXMCZ5VaP4Y8IOJx1sHVLZN99Put3V9WK+gNF8RjrH8OOzDYKxcW5q73Sf+1QEXbrDH/uFWy6tbKK3Za5m7GA7iUg41DZ7Z0BQzpIM1ZLooHEaSY5VkzHz7xjDi3cZRPdiCwg8iKa4m8FCMrSz8geWkyPeoO2KXmvs15MrttsO6JAOh6UOLtsgTBygnx22jnVWroWwTjdzMRG2nvH+KQXTr4Uyx7d5gJj7JP78TQhw5MCN+dViqQrI7Cl2VepAq1X8QGXvQJiBv3dIHnA96S8Kw5/mba6SW36QCZ+horix+Hd+GneI9JO5j1mlklJpf2FWunuICZddRr5g7GKCsYgoxKsQDprz9udE4mzmXpIk/rS74LN9nl71opUF2FNMSGJHNfrr1oDiLywg7DT8aJdSNNqGxiANAGwFPH0DZ0zEEXLakiQyqfcTSPEcPVdhRXAMVnw1rXULlPmpI/IVLjl0rzuxk0etFKUEyq4pADpQNw0wx+9KsQ2hrsh04cnANjViX/wBEnm/41XQaf2//AES/6n/Grs5RN8LxrK8+N5VlYxbOMY6QTPpSnhVpXY5iZykgDmRr7b0Ni7+bSpOF3ACWI089fSpRhSL5cmzPeIibi5R8ygxt1obGtDZvT1pgVlwwMwAJGojXkaW8QJW4w5aaHxAP506ImnxDz1o/DYtQhUiJ5jp00pdaxIB1FE/GsHky+Wv0rNBTGi9o3GinSI7yzP78qExOOLHMTr4D8etDvcsgABmPiVgj6614blnq516AR+tLqvwGzw3S22vpWIk7yP3z/StjjLY2BO8SNPaoGxQPX6U1MBK90ARXU/4BuD/NLAmLZnnE3BE+orlmAw3xbtq0oOa66oDvGZsu3PrX0p2P7I2eH22S1mYtGZ2iWiY0GgGp96nldKgr0sCJUot14gqVVqFDAt5KAxVoEEHmIppdWgrqUDHG/wCJ/CnQWrjldzblQR1In2NVC9YgK0wMoiInSZ/KuwfxNwgfA3PvJFweh1+k1xzeyGnYEfUflVYNtCsDxl2Ce7KkDqeQ/wA0Nav7jY8qOvIIDSJgaT++lANbOpjSTVVTQAzg10m6W0lUYjlqe7r7mmHFLds3O8CYEGdiTuPGOtDcAAJeIBCjcb66g/vlR2KwLXCW1yyxDE8pn21qcmth0nQtxxaTHyQZAO3j/ihbmIQd5C0gz3p73n9aZDAI5C/FzCdcok7VGeKWbasqWFnQBn1OhGpEaGRTp/sKC/zbODlTQbk7D160sc+NS4jH3HEMxidhoPYVCqTTpUBuyy9h8QTca1yILj0gH8varJxcQKr/APD/AAv/AOwzT8ts/Ur+hqz8XtyDXDnr6p6X+Nf0+lIxbSTS3E7Gj8SYYigMQN664HJlBRVgCRhAP7m/Kq+op6jn+Wg/eb8qqzmE3wj4VlEC6tZWMeRoT6e/7NE4TKCuvOa3e3lsgEfMwbz0P+PevLNoxManQUoX6GYK03xWUgEAAk8lHI+O+1LOMsWusxMkxO/IAcydNBT69jgbRWypCZlN64N7jQFCJ0VR+JPOkty3J0GXr/zQXthrgrIr1RT+zgyQPhqWmQQBMeB5AUZhcNbykXLT22k65Aw+tFzo2pVDXgq3ng6ASxAG5OWJ8B09qiuYixakW7eZiCMzGQPTah9RPwOhVQp6VILRjajbneJY8/T6VoynblTWCgvgd82cTZuhoNtkYR4QY9dfevqxGBAPUTXyjhL4V1eJyFW9QQfyr6rsvmAYbEA++tQyvqGSCFNSBqiUVvUrCaXDQtyiLlDvQbMVHtfxG2oK3CmUrlMwTrpBG9cYxWHNu01uQRn0PhrH5Vb/AOInCFtYmUW45uy7TJXpAqp4nDXFVmZGVSNCw5jlVoRSV2K2xdetRk15CemhNGtaiO7Gm086ES0WAI/YnpU+IvoWMBswEArz0jWmYUScGslM0j5oWees6jprFZxtyrACSsRM6dDI9Pqazh2JIVmiCCAddzBPLwFb8UvBsjLqpEmOXn++dJ3fqDSoTYooRK77aaj/AJoMIWNM73DHMlUIG+ulRNgiADrqJGUTI6+U1ZNCUDtZjaPzqQWSQANfHb0NFYThzkkEGdP34VviuFvYUO1wcpUdPeKGy8sNfJZOwuFy27r/AHnC/wC0fqxqTtBjcoMGieEMLeFt8pXN/uJb86q3HMQWYia5Et8jZ6N/TxJC200ks1D3zM0VhkESaFxh3rrj6cUv0g+HQsyqNywA8yYFPMdhbllMlwAGSRGoI01pTwgf17X/APRD7MDVn7b3QWWPu079IlVzn7v0rK6ngUt/DTur8i8h0FZQ2NRz/EHRP3yrZzpc8FAHhO9ZWVgjK2g+Cqxp8LNHjqZ96XcOPfjz/CsrKVDFj4UMraafs09tGTrB35CsrKlL0ZFe48M0zyJjl+FVRxrWVlUh4KyWwoa4oO3SpMQK8rKYBFa+X3/A19SdnWnC4cnc2LX/ANFrKypZQoZitjWVlSCRPQ9ysrKVhBMRbB3ANVL+IdsfyjaDRl/GsrKC9MccsXSFMHm35frQ+KbvHxVifcVlZXSvRRtwNAUuSAYYRPlH5n3obG9y+VXQZth4gE/WvKykj+pjLwYW8QxtwTIyk69RFL8OZdByzDbTntI5VlZRx/IMvqPe015rdzuHL3eWm/dP0FVvF4l3PeYnQb+VZWVbElqv4FyPrL9iDFpI+4v4CqviedZWVzYvk7sviPVHcpZjDWVlXh6cuTw84af6qf6hTrtGxISfu1lZVH6R+BnhcQ2Rdfsj8KysrKUJ/9k=">
            <a:hlinkClick r:id="rId2"/>
          </p:cNvPr>
          <p:cNvSpPr>
            <a:spLocks noChangeAspect="1" noChangeArrowheads="1"/>
          </p:cNvSpPr>
          <p:nvPr/>
        </p:nvSpPr>
        <p:spPr bwMode="auto">
          <a:xfrm>
            <a:off x="4265613" y="-1500188"/>
            <a:ext cx="4143375" cy="3133726"/>
          </a:xfrm>
          <a:prstGeom prst="rect">
            <a:avLst/>
          </a:prstGeom>
          <a:noFill/>
          <a:ln w="9525">
            <a:noFill/>
            <a:miter lim="800000"/>
            <a:headEnd/>
            <a:tailEnd/>
          </a:ln>
        </p:spPr>
        <p:txBody>
          <a:bodyPr/>
          <a:lstStyle/>
          <a:p>
            <a:endParaRPr lang="he-IL"/>
          </a:p>
        </p:txBody>
      </p:sp>
      <p:pic>
        <p:nvPicPr>
          <p:cNvPr id="16391" name="Picture 4" descr="מפקד צורח בקול רם"/>
          <p:cNvPicPr>
            <a:picLocks noChangeAspect="1" noChangeArrowheads="1"/>
          </p:cNvPicPr>
          <p:nvPr/>
        </p:nvPicPr>
        <p:blipFill>
          <a:blip r:embed="rId3" cstate="print"/>
          <a:srcRect/>
          <a:stretch>
            <a:fillRect/>
          </a:stretch>
        </p:blipFill>
        <p:spPr bwMode="auto">
          <a:xfrm>
            <a:off x="539750" y="1924050"/>
            <a:ext cx="2119313" cy="1223963"/>
          </a:xfrm>
          <a:prstGeom prst="rect">
            <a:avLst/>
          </a:prstGeom>
          <a:noFill/>
          <a:ln w="9525">
            <a:noFill/>
            <a:miter lim="800000"/>
            <a:headEnd/>
            <a:tailEnd/>
          </a:ln>
        </p:spPr>
      </p:pic>
      <p:sp>
        <p:nvSpPr>
          <p:cNvPr id="16392" name="TextBox 13"/>
          <p:cNvSpPr txBox="1">
            <a:spLocks noChangeArrowheads="1"/>
          </p:cNvSpPr>
          <p:nvPr/>
        </p:nvSpPr>
        <p:spPr bwMode="auto">
          <a:xfrm>
            <a:off x="539750" y="1563688"/>
            <a:ext cx="2087563" cy="369887"/>
          </a:xfrm>
          <a:prstGeom prst="rect">
            <a:avLst/>
          </a:prstGeom>
          <a:noFill/>
          <a:ln w="9525">
            <a:noFill/>
            <a:miter lim="800000"/>
            <a:headEnd/>
            <a:tailEnd/>
          </a:ln>
        </p:spPr>
        <p:txBody>
          <a:bodyPr>
            <a:spAutoFit/>
          </a:bodyPr>
          <a:lstStyle/>
          <a:p>
            <a:r>
              <a:rPr lang="he-IL"/>
              <a:t>שליטה</a:t>
            </a:r>
          </a:p>
        </p:txBody>
      </p:sp>
      <p:sp>
        <p:nvSpPr>
          <p:cNvPr id="16393" name="TextBox 15"/>
          <p:cNvSpPr txBox="1">
            <a:spLocks noChangeArrowheads="1"/>
          </p:cNvSpPr>
          <p:nvPr/>
        </p:nvSpPr>
        <p:spPr bwMode="auto">
          <a:xfrm>
            <a:off x="3276600" y="1779588"/>
            <a:ext cx="1511300" cy="646112"/>
          </a:xfrm>
          <a:prstGeom prst="rect">
            <a:avLst/>
          </a:prstGeom>
          <a:noFill/>
          <a:ln w="9525">
            <a:noFill/>
            <a:miter lim="800000"/>
            <a:headEnd/>
            <a:tailEnd/>
          </a:ln>
        </p:spPr>
        <p:txBody>
          <a:bodyPr>
            <a:spAutoFit/>
          </a:bodyPr>
          <a:lstStyle/>
          <a:p>
            <a:r>
              <a:rPr lang="he-IL"/>
              <a:t>כבוד ומעמד חברתי</a:t>
            </a:r>
          </a:p>
        </p:txBody>
      </p:sp>
      <p:pic>
        <p:nvPicPr>
          <p:cNvPr id="16394" name="Picture 10" descr="http://blog.tapuz.co.il/index4u/images/3862425_4.jpg"/>
          <p:cNvPicPr>
            <a:picLocks noChangeAspect="1" noChangeArrowheads="1"/>
          </p:cNvPicPr>
          <p:nvPr/>
        </p:nvPicPr>
        <p:blipFill>
          <a:blip r:embed="rId4" cstate="print"/>
          <a:srcRect/>
          <a:stretch>
            <a:fillRect/>
          </a:stretch>
        </p:blipFill>
        <p:spPr bwMode="auto">
          <a:xfrm>
            <a:off x="539750" y="3508375"/>
            <a:ext cx="2160588" cy="1150938"/>
          </a:xfrm>
          <a:prstGeom prst="rect">
            <a:avLst/>
          </a:prstGeom>
          <a:noFill/>
          <a:ln w="9525">
            <a:noFill/>
            <a:miter lim="800000"/>
            <a:headEnd/>
            <a:tailEnd/>
          </a:ln>
        </p:spPr>
      </p:pic>
      <p:sp>
        <p:nvSpPr>
          <p:cNvPr id="16395" name="TextBox 18"/>
          <p:cNvSpPr txBox="1">
            <a:spLocks noChangeArrowheads="1"/>
          </p:cNvSpPr>
          <p:nvPr/>
        </p:nvSpPr>
        <p:spPr bwMode="auto">
          <a:xfrm>
            <a:off x="755650" y="3219450"/>
            <a:ext cx="1871663" cy="369888"/>
          </a:xfrm>
          <a:prstGeom prst="rect">
            <a:avLst/>
          </a:prstGeom>
          <a:noFill/>
          <a:ln w="9525">
            <a:noFill/>
            <a:miter lim="800000"/>
            <a:headEnd/>
            <a:tailEnd/>
          </a:ln>
        </p:spPr>
        <p:txBody>
          <a:bodyPr>
            <a:spAutoFit/>
          </a:bodyPr>
          <a:lstStyle/>
          <a:p>
            <a:r>
              <a:rPr lang="he-IL"/>
              <a:t>אהבה</a:t>
            </a:r>
          </a:p>
        </p:txBody>
      </p:sp>
      <p:sp>
        <p:nvSpPr>
          <p:cNvPr id="16396" name="AutoShape 12" descr="data:image/jpeg;base64,/9j/4AAQSkZJRgABAQAAAQABAAD/2wCEAAkGBhQQDxAUEBAPDxAPDw8QEBAPDxAPDxAPFBAVFBUQFBIXHCYeFxkkGRQUHy8gIycpLiwsFR4xNTAqNSYrLCkBCQoKDgwOGg8PFywkHCQpLC0sKSosLSwpKSksKSksKSksKSksLCwpKSksKSksKSkpKSwpKSksKSwpKSkpKSksKf/AABEIAJgBSwMBIgACEQEDEQH/xAAcAAAABwEBAAAAAAAAAAAAAAAAAQIDBAUGBwj/xABHEAACAgECAwQFBwcLAwUAAAABAgADEQQSBSExBhNBUSJhcYGRBxQyQmKhsSNScnOCwdEkJTNTY5Kio7Kz8BVDwhY0dJPh/8QAGQEAAwEBAQAAAAAAAAAAAAAAAQIDAAQF/8QALBEAAgIBAwICCgMAAAAAAAAAAAECEQMSITEEQVHwEyIyYXGBkaHB4RSx0f/aAAwDAQACEQMRAD8A5Pug3RME96zjFZh5iIIbMLDQ90bzDzCmYXmDMRmHmNZqFZiYUlaDTby3PG0ZhitToD2BpOGvacIMn1eHtl+3yZcQ2bxpXIxnAK78fo5zLnstq6tNZw9rcCp9UwsYgYBXkpb3853oUA9MHPMHz9eZzdTnWJpJDRi5HkvXcKtpOLqrKj9tGX8ZExPWut4crqQ6q48nUMPgZiuNfJ1o7ck6da2P1qSaz8By+6JDqIz9wG2uTz/iFidH4v8AJUFyaLiD4LaOX94fwmI4pwS3TNi1Cvkw5q3sMtV7oKkivhw4eJqCARQhRQjoDFqY6rRpYsSsRGSK3xJ9OrPTJxKxTHkeWiSlE1ba2k6YIE/K55t6pD0/A3tVmRSQvMnylTXdL3hvHnqRkU4DjBjNNLY52nHgpL9NgyK9c1ul4A+oR3UZCjJlFqdHgn1TWnsPGZTukaKydbVI7JJyiXTIxWJIj5WIKyTiUTGSIgiPERBEjKIyYwRCIjpESRIuI9jeIMRZELETSGxGIMReIMQaTWIxBtisQYg0hskQQ8QsTroiCCDEPE1GEw4eIMQmBBDxBiNRgpP4PYA5BOAwKk+Weh+Mg4hrGi6dgZsdDw/deuk1Vdvc6y1Rprql3NVqHAHTxU4B9WM9MzrPyXcK1Onr1Nd+rOpppuNFHL0Rs+mVY88eGOmQZC7PaP5vpOF7/Sf5vqdWS3M7q9OWXn6u8+6ab5PefDNK3Uuj2MfNmsYk/GeZ1ErUn7/y/wDC8FwX7pylLxVkQZd0Qebsqj4mXdr7VYn6qk/AZnmvtxxizUW23XFmTftVN5VKlPNEwObMV5nHTMj0+Nyt9kDKtzrOp2uCUZXX85GVx8QZneKaJbFZXUMp6gicr4dxs02K2nsapuWDkhGP5rA+fryPOdU0HEPnOnS3bsYlksT8y1cZA9RBBHt9U9LHtwznlGjmXHuzZosGzLI59Dz9kRpOAF/Akg464GfKb7jGh72tl8fpIfEMOmPwlP2aXdWx8lf287UGZ1rTV0C2ZzWdl7EUsMMBzIBziVS0HyPwnSzXM7XpR87KY9FbLOXqGcCHTEKkzMtQygFlZQehKkA++EJ0W2gMpVgGUjBB6YmSbgP8oapT9F2AJ8FB+kYVE1lUI4plvxDss9S71YWKvNsAqyjzx4iV1OidzhEZzjOEG44jJCsJTJFVkjMhUkMCpHIhgQQfWDFK0qhGjQ6Djr1qVViAw5iWXCO4cWG888ej7ZkVeSqbYrjZCUBWtoG446Z5SBZTNnwLgK6hHJcKVGefjKzVcFb0iASB4gcoupXQY5EtjMPXGWSWd+nxIj1wNF1IhlY2yyUyRplkZRKpkciERHCIkiQaHsbIhYiyIWJNoYRiDEXiDE1GEYgxF4hYgow/tg2x3ZBtnVpJWNbYNsd2QbZtJrGtsGI7tg2w6TWN7YMRzbC2w6TWIxFKvOHtgAhSNZ306tTVwFycVXJboXPgGv0u1c/toB7498j/ABTOkt0lnK/h99lLKeu3ecHHtBnPuBcW+dcJu0ZbbbURbpmzzWxG3oR+1ke+V2g7cvTrk4hWMWOAnEKOgdhgM+PXjPqOJ5uXC/Wj9Pq3+Syl3PRtxGCD0III9U879vuyzaXUMLQzaZmd6XGdrZ8D9vAA907fwztDVrKFu07h63H7SnxRh4ESNxBVsUq6q6nqrAMp9xk+lm8TaatPlCTlbs8508DXvNO30VsPp1Hnt5kbcnzGTOkdl6saR+uTbVnP5w0y5P8AiEt9b2P0pOVq7tvOt2X7ukRptAtNZRSxUuXy3M5KKuPZhBO+4P2UTcm+SJYnP3ym4Npto1AHgWx7PnLfwmgKcx7R+MwVHG3rvsIG/bZbuTOBZU9hJXPg2Rkf8EpewErNOUlBp0/nCz9O/wC7MsR2lpJ9EXFuuxqyh5eDN0HtlXouJJ87VzyNl9u7wUI4xyB9bZjarMky/KSo06fzlqB7D8Qp/fNEaOXxEpqqCOJWkjk9KOvrACqfvBhb3Ai4qpyQCMg8iPMHliUnYev0bT9bdgn1A9JpNMnpL+kv4yi7EphtSvit1g+DkRXI3YX200C9yt2BvV1rJwCWVgcD4gfGND5N3ehXSwd8UDd0VwhJGdgfPI+vpLjtnT/ILD+bZp2/zQP3zV8HXNNJ86q/9IiPNKMdjUcSr0DnqMYOCG5HdnGPbmODSOuSUbC43MFJVfaRyEtO19rrxDiCg4FK70H5veMpZvb6c6t8llCtwqobQdzXiwEZDt3hzu8+WOspl6tQhqSs3omzkej1xXoce+aHSdoNtDV7Qd3iestu1mt02g+dVjQ0slNtVFakkPdbbUby7WdURFwAq8yT1Ak6v5M1fRVW1WN84elbihI7lty7u7XxGM4ByenOJLqcbSctkyUumk+DnGpoyTylfdp50vhnY/vqS4IyOW362Zn+P9nmoOGGPbKrNFy0p7klJrlGIsrkZ1lrqaZBtSMzoiyEwiSI8yxBWRaKpjJEGIsiFiToexGIMRWIMRaMIxBiLxBiajWT+7g7uSu7g7qdlHNZF7uF3cld3B3UNGsi93Bskru4k1wpGsjbIWySSkSUh0hsj7INkf2Qts2kNitDrDS4YZx4xPFqyH76v6L82x0DefsMGyHTa1ecDfWeqH90ScFJU/r4foeMiT2b7T3aOzfpX2E/0lL86bPVg9P3eBnTOG/Kvp7ABqls0lnjuVnqJ8ww5j4Tl9XCUuOdOwV/6puR/Zk22m3Tptt055jwLL/hwy/dOGWJrlfNblNmdbq47p7v6LU6ezPgLVVvg2DDtqOM4OPMDI+InFzWrAN83sAJwCKg3POOqFfwl1wbhuoYsKPnC7MZZGsVRnwJ5eXmYYoRxOhWEL6TEBV5sT0AHPM5Vxnh5JNlbBXyQylgvJnOAc9fH4S34gdWrAX/ADm1Rg+nuNYIOfSx19kqOIEWKVJySVYnocgk9D7Z0wxaotMVPSyLo9Bd1diigjluBJzy5D1Qnb02xy9IMMDHP1e3nF6fS7cAZ5kDnzkviXC2qxYRuQj0wDz28sgHzBx9x6TZMLjDb+7GjO2dO4LdVqeH12CwG9MLegGSDjAfHrAB9pMjNp13A49IAgN4gEjI9nITmXDePvprQ9TAg5Bz9B0PVWXy9XgfdOgcJ7Q1akDae7s8a3PP9k/WE58T25sbLzsi0pXBHqIP3yLwDgncPqHY5a+6xhjotZsYqPac5k5FkpCAMkgAcyScADzJjyZIre2bBeHX5+t3Sr7e8Dfgpml7N89LQf7NZzHtl2kGpZaajmpdx3eFjYI3j7OeQ95nSOxlu7Q6c/2YkcqqI1HP+3Wj/nfWjH9Nwp3H6SIG/wDCb/5G7t3DiPzb2PuZVP8AGZztxoW/6tprgF7kaZk1TOy1otD7kJ3NyJwxwOvKQvk54pqeGMy3abUWaC5uWprpd0G3IW9cDJQjGfjIzTlir4FU+GTPlf035TUnHjw3Ue4/ONO3/hN72G1m/heibyoVD+wSv7plPlbrVtObw6lbtMunTHV7PnVV1ZHsUWS47B6ezT8M06XArZh3KnkUV2JVSPA4wffJSV4F8fwHVTtGWbizabU3ICR3d1gA9jHEidoOONqebdQMRvtaMa/UY+syt7yghcM4S1xAUZM9RRiksj5o8ySptLxMtqqZWX1zccc7PNT9IYmS1dWMykZqStFIvsVDrGyskWCNMIGXTGGETiOsInEmOIxBiKhYihE4hYisQYgCaDuoO7k00xJqnUchD7uDu5KNcLZGMRTXElJKZIgrGRiMUiSkkFYW2MkYj7InZJOyFsjGsj7IYSP7IYSajWMDTAnPQ+Y5GWg45qgoX5wzoOQW0LaAPIbgZFCRQWB4ot3Qymy50OoYtULSoS3fZhFCekiFvDz2zXdhdULtNaPrV6h96+QbGw48sDA9kxy6B9RpEajlfpXDgdSRz5evx9vSMVcQRXWzTahtHqAu2xGcIw81yfRsXyOQemRkZnF1Dt0WirR1SymV2r4bW/06q3/SRTMZV2v1qdb6rh9upW/xJmabs1xq3Vd6LUqXYlbq1RbDByfP2SCTW4GqImo7Jadv+1s/QZl+6ZztDwh6FCq7vTadoU9VsA6E+w9fLIm/1PoqxPRVZj7AM/umE4x2kXUBQisihLHG/AYkrgHHhyzOjHkkCjPV9i7rF3VLyPMekACfs56ym7ixLO7ZHDocbcdD7P4TsumH5Ov9VX/oEznaStBqVZx6OyjvMcia9+HJ9wX3CScE3a2KKb4ZmNLxnV1AbbL1X7RJX4nMeu4ldeALbndf6vcFQn7QHWdLrUYAXaUxhcAFNvhjwxiFZwqmwenTU2fsAH4iUjKMXurEbOSalgmo5nAKjORyHLIX4Tp3yadqK206aaxgl1WVXcQBangVPn6pVdoPk9WxGOmZg23Hdt6ZwOfok8z7Dz8j4TA0aVqrVS5OecAhiD6vaJGfrydcMdU0dB+VLiaNqtMpPeV1D8sinlvLZA9bbfxnUeG8US2muylw1bIpUqeWMYx6sdMTinCeyD8QDvUy1omFDWEhHbJPogAkn7UtuHdlOKaIN82sQqeZVLVKn17W8ZLJBNab4MdXutB6gHByNwBwfMZ6H1yJqtaFVmY4VQWZj0A8TOX3dveIUuUtqqVx4XKa2x5+RHrEbv41qNTg3uvdg7u7qG2rl5+Ln2zY+lcn7hZPSg+K6vvdTa/Tc5IHkOgl72Z4wKHBxmZcHJz5nMnaVCek9DJBOOl8HE2077mg7V8fF4GBgATn+uHWaTVaNscwZQa6rEjjjGCqIyk27fJSWCMPJNokZ49nQhpojMU0RmTbKAhQQoLCAwQQsxQm4ZYgrAXiS06UcoCsQVh5hExjCGEbYR0xBEogDRWFtjhEGI6AN7YW2O4g2xjDeyGEjoSOrVCAj7IeySu5hNVGBY3oeI26WzvKT5hkOCGU9Rg8iPV8JP1faLR6n/3OkVbD1Zcqfv5/eZBKRtx1z5GJLFGW7HU2hWp4Dp17m6hXUNqK1AJ5fT58puuxi5fVn1acfEMf3zLvX/JdD9rUof8AMP8ACazsMvo6w/b0o/yczz86jG0l5sum2tyy4muKrf1dn+kzkNS5eweASzA9tZnX+MH8jd+qs/0mcl0S5ez9F/8AZeDH7L8+JlydJ064rq/VVf7azEfKHcyW1sozitd3kVO8EH1fxm6xhax/ZU/7SzI9sD+UGAGJoX0WOAfTflmNCOvYCdbmV4f2qaoAV23Vj83IdB7AfCXOm+UC4dLabD5WVFCf2lMpm06H6WlP7BRvwxIWp0lYDMiONmAyN6I9IEBgQTzBxy8Ys8coK3T+qf3KJxk+DrnZvtIurVsr3dteO8rznGejKfEGZz5RuGBHr1Kj0WylgH9Z9JW9+D75WdgbSuooOSd6WVt7ChYfAr983HabTC3R3qQD6G4ZGQCpzn8YleAvsszPYPtnXQDRc22s+klh6KT1DY+qeufA5nWOB6zTaitiuooY4x6Nqnr4kTz7o+C6isejWtqnnyJ+6Hr73qX09O1RbIDEgrnyzjOffmRzY56bdplsbhqO1cc4dXcNtgSwA5RuRKH85G8JgOK6dq7CjYwMbSowrL4ECVXYvtM9dyVszNTc23axzsc8gR5c8e0GbLtFpt9e761Zz+yeRH7509PPTt2Zz5o9zMoJd8EsUOu7pnnK2rTExeSsvk9ZUcjZ0i6mjUKAMA48OU5t2s0i1WEKQQM8xFHizKORI98pOKa4v1OZxYsTxy52KOWtp1TKa48zIrmO2tIztLtl0hDGJzCYxO6SbKJCswsxOYWYLGFZgzE5hboLNRse8h74zmHmdpzUOboN0RmDMIBeYmAQ8RkzBQYh4glExQooCFFLGAO1pJlGmzI1Img4Pp9zAHziylSsVkUcOOOhke/SYnW9J2Vr7sZ6kZzMP2i0ArdgPAkTlw9XHJLSh54pQSbMdYkjWjkfYZYahZCuXkfYZ6CewiLq6n8joB+aUc/B2mq7FVYr1n/yqV+FEx+t4+V0VTVqrFBQLM/SAqyCPUCD98b7N9uDS9jhTdXftN1a/wBItijAtUesfiR5Ty89tteeTritjfcbH5C79VZ/pM5Zw6rlafLePhp3M1nE+2ffoUqqevvBtL3ALhT1IXr08ZmtVxWqtlrSs1qwYPY7ZZmdXTvCPq8ivLyE0E4w3QFydAu6J+qp/wBlJku1ak31BerUnmeihXYkn3Sx4d2orsRVtdarq0RHVztBKKF3A+RABldxnitbXrs/KbaSgYfRawt3mxfP0Vx+1Njk4uzVexFTs3cQCMc/B8K3wPSIv7L3spUoCD12lZrtNr01ANlRBVyTjxXP1SPMSQqSv8ibW4ulGe7N9nGqsV3Gxa1IVeQLMRjOB0AHnzOTNDxS4Jp7C3Tbj3sQo/GP1pHn0a2KyOoZHG1lPQgznct7YTnKaVCTh7VbJzsbC+7nIvF9A7VMO8tv6bFIJ2tn6Q5nnjlLfgfCUbiBotfetRcohPKxkJ5N58vwm9bs/Q3XT0//AFqPwl83UR4aAotM41wrTst1ChPTFyjAHUg+fj/+TrOrpyjg9CrZ+El6Xs7TU26uitHxjcAdwHkCSce6RO0l4qob86wFVHqx6R/55zkU05JRHm9rYjsroqnz3hA5cueJUdoqVSxghyMnEp6OJlByJEY1XES3Uy2hqblZxcqq+Y1fz6Sp1nKajgC1PZi0gLKjtWta2sKjlfObV62keHJmbWkdmirXjLNEkzsSCZondEs0TukXIokL3QbojMLMFmoXmFmI3QZgsNGyigItUixVO7Ucg1thhZIWiOrpZtaMRAkWK5Z6ThpY8hmS7eBsoyVMHpop1ZqZQlIkiTr9NiQ3EvGViDcMGJJhAyyYCbQ8uuG6vaRM9W8l1ajE0lYjOk09sytYXlkDGfGZfi3Eu8JJPWUnzwxt9TIY+njB2kNKUpchXvIjmOWPGGM7EKI73aWz9BuvLkPUR++QBwQbt1TlQTnAwy+6TyYgAeS/ARXCMuUOpNEjT6UYw7HHjzGT7ZCu4c2qZkU7L1ONp6OoPo/88JJD5kvTOuQXrWzb9EksjqfNXUgiLljqVGU6ZT0cF1FB23d36PJd2LGUfZ8REcSrJBVfSuVgQNxXaOu8eeeXwE2Wi7lrN1qvYM/Qe12B9RbqY32h4fprbO8pU6dvKs5UH1A9PZ0nNoilop/EKzb2zCjVXg5anLHqy7kZj5nYRk+uP19or06fOk/Rts/fmXFlBH18+2tf3Rk580/uEfgZv467Sf2KemvsNUdvtQv/AHtQP01qsH3qJfcH7faiwgCytv09MgPxDY+73SnWw+IrP98fxlnouJImfRXLKQCQSqnwYD2xX06Xe/l+zPKvAyt2ouTWFldq71tNtbOQpYlt271Eknl5HE3+k+UXW4G7Rae04GSjumfXgHEh0a2ogfOKdPqD+eCAze3cvWSe+0A5nRoD5qyZ/Cc0sL8LG9LFln/6/vK5OiqrPm17MB+yAPxmX4nxey5me5su3ogAbVVQeir4COcQ4xXjFNIr9ZIY+7lylJbfnrL48cYb1uTnLVsOvfI73xsvCes4jMVIB1hHQyDqtUTCvbEhWPIylRaMRLvGi0JmiC05XI6EgyYW6ILQsyeoaheYN0RmFmCzULzBuiMwZgsNG9Ro8jiVQvihqZ3nDuXddg85KqvXzmcGqihrIjjZqZu+D8RrUnPj4y21XFKyhG4EkTmVWuI8Y9/1M+cg+mTldlFkko0W3ELgSZVWPGn1efGMNbO+CojQ6zQt0Z7yDfOhM1ElXjq2SGHiw8dMWiWLYDZI4aOLGsAstEExWIkiGwCCYkmBo2WmswsPHEtkUtDDwNmosF1WIp9VmVwsijZEBQ+9sZLxBaILTWFId3RQaMo0mNpvQ3eHSLY1DXexLXRpmiCYrZqDstkd7YqyRLGk2x0iQlvOabh2r0w01gsH5XHozFm2JbUmSk0+QvHY5rbRk4ldY0XbZI7NOfJOzphGgi0TmEYWZyuRWgyYWYUGYthDghQoLMKhZhQTWY0Pe+34wd7BBPROUPvYO9gghMLW2OC6CCMhRQtg7yCCUQoN8UHgglEAUHi1eCCOgDyNJdCZggmbJsnJoCR0ke+jEEESMm2JZBtMjsYcEsOhstC3QQQMYMNFiCCIBh7Y20EEBkJDxw6o4xnlBBAx0NF5L0VG9gPMwQRJOgS4LfjPZZ6Kg7Yw0yGp5QoJzYsjnC2OlplXngiO0ZZoIJOTOhDTGNkwQSEiiEQoIJJjBQQQRQgggggMCCCCYx//2Q==">
            <a:hlinkClick r:id="rId5"/>
          </p:cNvPr>
          <p:cNvSpPr>
            <a:spLocks noChangeAspect="1" noChangeArrowheads="1"/>
          </p:cNvSpPr>
          <p:nvPr/>
        </p:nvSpPr>
        <p:spPr bwMode="auto">
          <a:xfrm>
            <a:off x="4608513" y="-898525"/>
            <a:ext cx="4105275" cy="1885950"/>
          </a:xfrm>
          <a:prstGeom prst="rect">
            <a:avLst/>
          </a:prstGeom>
          <a:noFill/>
          <a:ln w="9525">
            <a:noFill/>
            <a:miter lim="800000"/>
            <a:headEnd/>
            <a:tailEnd/>
          </a:ln>
        </p:spPr>
        <p:txBody>
          <a:bodyPr/>
          <a:lstStyle/>
          <a:p>
            <a:endParaRPr lang="he-IL"/>
          </a:p>
        </p:txBody>
      </p:sp>
      <p:sp>
        <p:nvSpPr>
          <p:cNvPr id="16397" name="AutoShape 14" descr="data:image/jpeg;base64,/9j/4AAQSkZJRgABAQAAAQABAAD/2wCEAAkGBhQQDxAUEBAPDxAPDw8QEBAPDxAPDxAPFBAVFBUQFBIXHCYeFxkkGRQUHy8gIycpLiwsFR4xNTAqNSYrLCkBCQoKDgwOGg8PFywkHCQpLC0sKSosLSwpKSksKSksKSksKSksLCwpKSksKSksKSkpKSwpKSksKSwpKSkpKSksKf/AABEIAJgBSwMBIgACEQEDEQH/xAAcAAAABwEBAAAAAAAAAAAAAAAAAQIDBAUGBwj/xABHEAACAgECAwQFBwcLAwUAAAABAgADEQQSBSExBhNBUSJhcYGRBxQyQmKhsSNScnOCwdEkJTNTY5Kio7Kz8BVDwhY0dJPh/8QAGQEAAwEBAQAAAAAAAAAAAAAAAQIDAAQF/8QALBEAAgIBAwICCgMAAAAAAAAAAAECEQMSITEEQVHwEyIyYXGBkaHB4RSx0f/aAAwDAQACEQMRAD8A5Pug3RME96zjFZh5iIIbMLDQ90bzDzCmYXmDMRmHmNZqFZiYUlaDTby3PG0ZhitToD2BpOGvacIMn1eHtl+3yZcQ2bxpXIxnAK78fo5zLnstq6tNZw9rcCp9UwsYgYBXkpb3853oUA9MHPMHz9eZzdTnWJpJDRi5HkvXcKtpOLqrKj9tGX8ZExPWut4crqQ6q48nUMPgZiuNfJ1o7ck6da2P1qSaz8By+6JDqIz9wG2uTz/iFidH4v8AJUFyaLiD4LaOX94fwmI4pwS3TNi1Cvkw5q3sMtV7oKkivhw4eJqCARQhRQjoDFqY6rRpYsSsRGSK3xJ9OrPTJxKxTHkeWiSlE1ba2k6YIE/K55t6pD0/A3tVmRSQvMnylTXdL3hvHnqRkU4DjBjNNLY52nHgpL9NgyK9c1ul4A+oR3UZCjJlFqdHgn1TWnsPGZTukaKydbVI7JJyiXTIxWJIj5WIKyTiUTGSIgiPERBEjKIyYwRCIjpESRIuI9jeIMRZELETSGxGIMReIMQaTWIxBtisQYg0hskQQ8QsTroiCCDEPE1GEw4eIMQmBBDxBiNRgpP4PYA5BOAwKk+Weh+Mg4hrGi6dgZsdDw/deuk1Vdvc6y1Rprql3NVqHAHTxU4B9WM9MzrPyXcK1Onr1Nd+rOpppuNFHL0Rs+mVY88eGOmQZC7PaP5vpOF7/Sf5vqdWS3M7q9OWXn6u8+6ab5PefDNK3Uuj2MfNmsYk/GeZ1ErUn7/y/wDC8FwX7pylLxVkQZd0Qebsqj4mXdr7VYn6qk/AZnmvtxxizUW23XFmTftVN5VKlPNEwObMV5nHTMj0+Nyt9kDKtzrOp2uCUZXX85GVx8QZneKaJbFZXUMp6gicr4dxs02K2nsapuWDkhGP5rA+fryPOdU0HEPnOnS3bsYlksT8y1cZA9RBBHt9U9LHtwznlGjmXHuzZosGzLI59Dz9kRpOAF/Akg464GfKb7jGh72tl8fpIfEMOmPwlP2aXdWx8lf287UGZ1rTV0C2ZzWdl7EUsMMBzIBziVS0HyPwnSzXM7XpR87KY9FbLOXqGcCHTEKkzMtQygFlZQehKkA++EJ0W2gMpVgGUjBB6YmSbgP8oapT9F2AJ8FB+kYVE1lUI4plvxDss9S71YWKvNsAqyjzx4iV1OidzhEZzjOEG44jJCsJTJFVkjMhUkMCpHIhgQQfWDFK0qhGjQ6Djr1qVViAw5iWXCO4cWG888ej7ZkVeSqbYrjZCUBWtoG446Z5SBZTNnwLgK6hHJcKVGefjKzVcFb0iASB4gcoupXQY5EtjMPXGWSWd+nxIj1wNF1IhlY2yyUyRplkZRKpkciERHCIkiQaHsbIhYiyIWJNoYRiDEXiDE1GEYgxF4hYgow/tg2x3ZBtnVpJWNbYNsd2QbZtJrGtsGI7tg2w6TWN7YMRzbC2w6TWIxFKvOHtgAhSNZ306tTVwFycVXJboXPgGv0u1c/toB7498j/ABTOkt0lnK/h99lLKeu3ecHHtBnPuBcW+dcJu0ZbbbURbpmzzWxG3oR+1ke+V2g7cvTrk4hWMWOAnEKOgdhgM+PXjPqOJ5uXC/Wj9Pq3+Syl3PRtxGCD0III9U879vuyzaXUMLQzaZmd6XGdrZ8D9vAA907fwztDVrKFu07h63H7SnxRh4ESNxBVsUq6q6nqrAMp9xk+lm8TaatPlCTlbs8508DXvNO30VsPp1Hnt5kbcnzGTOkdl6saR+uTbVnP5w0y5P8AiEt9b2P0pOVq7tvOt2X7ukRptAtNZRSxUuXy3M5KKuPZhBO+4P2UTcm+SJYnP3ym4Npto1AHgWx7PnLfwmgKcx7R+MwVHG3rvsIG/bZbuTOBZU9hJXPg2Rkf8EpewErNOUlBp0/nCz9O/wC7MsR2lpJ9EXFuuxqyh5eDN0HtlXouJJ87VzyNl9u7wUI4xyB9bZjarMky/KSo06fzlqB7D8Qp/fNEaOXxEpqqCOJWkjk9KOvrACqfvBhb3Ai4qpyQCMg8iPMHliUnYev0bT9bdgn1A9JpNMnpL+kv4yi7EphtSvit1g+DkRXI3YX200C9yt2BvV1rJwCWVgcD4gfGND5N3ehXSwd8UDd0VwhJGdgfPI+vpLjtnT/ILD+bZp2/zQP3zV8HXNNJ86q/9IiPNKMdjUcSr0DnqMYOCG5HdnGPbmODSOuSUbC43MFJVfaRyEtO19rrxDiCg4FK70H5veMpZvb6c6t8llCtwqobQdzXiwEZDt3hzu8+WOspl6tQhqSs3omzkej1xXoce+aHSdoNtDV7Qd3iestu1mt02g+dVjQ0slNtVFakkPdbbUby7WdURFwAq8yT1Ak6v5M1fRVW1WN84elbihI7lty7u7XxGM4ByenOJLqcbSctkyUumk+DnGpoyTylfdp50vhnY/vqS4IyOW362Zn+P9nmoOGGPbKrNFy0p7klJrlGIsrkZ1lrqaZBtSMzoiyEwiSI8yxBWRaKpjJEGIsiFiToexGIMRWIMRaMIxBiLxBiajWT+7g7uSu7g7qdlHNZF7uF3cld3B3UNGsi93Bskru4k1wpGsjbIWySSkSUh0hsj7INkf2Qts2kNitDrDS4YZx4xPFqyH76v6L82x0DefsMGyHTa1ecDfWeqH90ScFJU/r4foeMiT2b7T3aOzfpX2E/0lL86bPVg9P3eBnTOG/Kvp7ABqls0lnjuVnqJ8ww5j4Tl9XCUuOdOwV/6puR/Zk22m3Tptt055jwLL/hwy/dOGWJrlfNblNmdbq47p7v6LU6ezPgLVVvg2DDtqOM4OPMDI+InFzWrAN83sAJwCKg3POOqFfwl1wbhuoYsKPnC7MZZGsVRnwJ5eXmYYoRxOhWEL6TEBV5sT0AHPM5Vxnh5JNlbBXyQylgvJnOAc9fH4S34gdWrAX/ADm1Rg+nuNYIOfSx19kqOIEWKVJySVYnocgk9D7Z0wxaotMVPSyLo9Bd1diigjluBJzy5D1Qnb02xy9IMMDHP1e3nF6fS7cAZ5kDnzkviXC2qxYRuQj0wDz28sgHzBx9x6TZMLjDb+7GjO2dO4LdVqeH12CwG9MLegGSDjAfHrAB9pMjNp13A49IAgN4gEjI9nITmXDePvprQ9TAg5Bz9B0PVWXy9XgfdOgcJ7Q1akDae7s8a3PP9k/WE58T25sbLzsi0pXBHqIP3yLwDgncPqHY5a+6xhjotZsYqPac5k5FkpCAMkgAcyScADzJjyZIre2bBeHX5+t3Sr7e8Dfgpml7N89LQf7NZzHtl2kGpZaajmpdx3eFjYI3j7OeQ95nSOxlu7Q6c/2YkcqqI1HP+3Wj/nfWjH9Nwp3H6SIG/wDCb/5G7t3DiPzb2PuZVP8AGZztxoW/6tprgF7kaZk1TOy1otD7kJ3NyJwxwOvKQvk54pqeGMy3abUWaC5uWprpd0G3IW9cDJQjGfjIzTlir4FU+GTPlf035TUnHjw3Ue4/ONO3/hN72G1m/heibyoVD+wSv7plPlbrVtObw6lbtMunTHV7PnVV1ZHsUWS47B6ezT8M06XArZh3KnkUV2JVSPA4wffJSV4F8fwHVTtGWbizabU3ICR3d1gA9jHEidoOONqebdQMRvtaMa/UY+syt7yghcM4S1xAUZM9RRiksj5o8ySptLxMtqqZWX1zccc7PNT9IYmS1dWMykZqStFIvsVDrGyskWCNMIGXTGGETiOsInEmOIxBiKhYihE4hYisQYgCaDuoO7k00xJqnUchD7uDu5KNcLZGMRTXElJKZIgrGRiMUiSkkFYW2MkYj7InZJOyFsjGsj7IYSP7IYSajWMDTAnPQ+Y5GWg45qgoX5wzoOQW0LaAPIbgZFCRQWB4ot3Qymy50OoYtULSoS3fZhFCekiFvDz2zXdhdULtNaPrV6h96+QbGw48sDA9kxy6B9RpEajlfpXDgdSRz5evx9vSMVcQRXWzTahtHqAu2xGcIw81yfRsXyOQemRkZnF1Dt0WirR1SymV2r4bW/06q3/SRTMZV2v1qdb6rh9upW/xJmabs1xq3Vd6LUqXYlbq1RbDByfP2SCTW4GqImo7Jadv+1s/QZl+6ZztDwh6FCq7vTadoU9VsA6E+w9fLIm/1PoqxPRVZj7AM/umE4x2kXUBQisihLHG/AYkrgHHhyzOjHkkCjPV9i7rF3VLyPMekACfs56ym7ixLO7ZHDocbcdD7P4TsumH5Ov9VX/oEznaStBqVZx6OyjvMcia9+HJ9wX3CScE3a2KKb4ZmNLxnV1AbbL1X7RJX4nMeu4ldeALbndf6vcFQn7QHWdLrUYAXaUxhcAFNvhjwxiFZwqmwenTU2fsAH4iUjKMXurEbOSalgmo5nAKjORyHLIX4Tp3yadqK206aaxgl1WVXcQBangVPn6pVdoPk9WxGOmZg23Hdt6ZwOfok8z7Dz8j4TA0aVqrVS5OecAhiD6vaJGfrydcMdU0dB+VLiaNqtMpPeV1D8sinlvLZA9bbfxnUeG8US2muylw1bIpUqeWMYx6sdMTinCeyD8QDvUy1omFDWEhHbJPogAkn7UtuHdlOKaIN82sQqeZVLVKn17W8ZLJBNab4MdXutB6gHByNwBwfMZ6H1yJqtaFVmY4VQWZj0A8TOX3dveIUuUtqqVx4XKa2x5+RHrEbv41qNTg3uvdg7u7qG2rl5+Ln2zY+lcn7hZPSg+K6vvdTa/Tc5IHkOgl72Z4wKHBxmZcHJz5nMnaVCek9DJBOOl8HE2077mg7V8fF4GBgATn+uHWaTVaNscwZQa6rEjjjGCqIyk27fJSWCMPJNokZ49nQhpojMU0RmTbKAhQQoLCAwQQsxQm4ZYgrAXiS06UcoCsQVh5hExjCGEbYR0xBEogDRWFtjhEGI6AN7YW2O4g2xjDeyGEjoSOrVCAj7IeySu5hNVGBY3oeI26WzvKT5hkOCGU9Rg8iPV8JP1faLR6n/3OkVbD1Zcqfv5/eZBKRtx1z5GJLFGW7HU2hWp4Dp17m6hXUNqK1AJ5fT58puuxi5fVn1acfEMf3zLvX/JdD9rUof8AMP8ACazsMvo6w/b0o/yczz86jG0l5sum2tyy4muKrf1dn+kzkNS5eweASzA9tZnX+MH8jd+qs/0mcl0S5ez9F/8AZeDH7L8+JlydJ064rq/VVf7azEfKHcyW1sozitd3kVO8EH1fxm6xhax/ZU/7SzI9sD+UGAGJoX0WOAfTflmNCOvYCdbmV4f2qaoAV23Vj83IdB7AfCXOm+UC4dLabD5WVFCf2lMpm06H6WlP7BRvwxIWp0lYDMiONmAyN6I9IEBgQTzBxy8Ys8coK3T+qf3KJxk+DrnZvtIurVsr3dteO8rznGejKfEGZz5RuGBHr1Kj0WylgH9Z9JW9+D75WdgbSuooOSd6WVt7ChYfAr983HabTC3R3qQD6G4ZGQCpzn8YleAvsszPYPtnXQDRc22s+klh6KT1DY+qeufA5nWOB6zTaitiuooY4x6Nqnr4kTz7o+C6isejWtqnnyJ+6Hr73qX09O1RbIDEgrnyzjOffmRzY56bdplsbhqO1cc4dXcNtgSwA5RuRKH85G8JgOK6dq7CjYwMbSowrL4ECVXYvtM9dyVszNTc23axzsc8gR5c8e0GbLtFpt9e761Zz+yeRH7509PPTt2Zz5o9zMoJd8EsUOu7pnnK2rTExeSsvk9ZUcjZ0i6mjUKAMA48OU5t2s0i1WEKQQM8xFHizKORI98pOKa4v1OZxYsTxy52KOWtp1TKa48zIrmO2tIztLtl0hDGJzCYxO6SbKJCswsxOYWYLGFZgzE5hboLNRse8h74zmHmdpzUOboN0RmDMIBeYmAQ8RkzBQYh4glExQooCFFLGAO1pJlGmzI1Img4Pp9zAHziylSsVkUcOOOhke/SYnW9J2Vr7sZ6kZzMP2i0ArdgPAkTlw9XHJLSh54pQSbMdYkjWjkfYZYahZCuXkfYZ6CewiLq6n8joB+aUc/B2mq7FVYr1n/yqV+FEx+t4+V0VTVqrFBQLM/SAqyCPUCD98b7N9uDS9jhTdXftN1a/wBItijAtUesfiR5Ty89tteeTritjfcbH5C79VZ/pM5Zw6rlafLePhp3M1nE+2ffoUqqevvBtL3ALhT1IXr08ZmtVxWqtlrSs1qwYPY7ZZmdXTvCPq8ivLyE0E4w3QFydAu6J+qp/wBlJku1ak31BerUnmeihXYkn3Sx4d2orsRVtdarq0RHVztBKKF3A+RABldxnitbXrs/KbaSgYfRawt3mxfP0Vx+1Njk4uzVexFTs3cQCMc/B8K3wPSIv7L3spUoCD12lZrtNr01ANlRBVyTjxXP1SPMSQqSv8ibW4ulGe7N9nGqsV3Gxa1IVeQLMRjOB0AHnzOTNDxS4Jp7C3Tbj3sQo/GP1pHn0a2KyOoZHG1lPQgznct7YTnKaVCTh7VbJzsbC+7nIvF9A7VMO8tv6bFIJ2tn6Q5nnjlLfgfCUbiBotfetRcohPKxkJ5N58vwm9bs/Q3XT0//AFqPwl83UR4aAotM41wrTst1ChPTFyjAHUg+fj/+TrOrpyjg9CrZ+El6Xs7TU26uitHxjcAdwHkCSce6RO0l4qob86wFVHqx6R/55zkU05JRHm9rYjsroqnz3hA5cueJUdoqVSxghyMnEp6OJlByJEY1XES3Uy2hqblZxcqq+Y1fz6Sp1nKajgC1PZi0gLKjtWta2sKjlfObV62keHJmbWkdmirXjLNEkzsSCZondEs0TukXIokL3QbojMLMFmoXmFmI3QZgsNGyigItUixVO7Ucg1thhZIWiOrpZtaMRAkWK5Z6ThpY8hmS7eBsoyVMHpop1ZqZQlIkiTr9NiQ3EvGViDcMGJJhAyyYCbQ8uuG6vaRM9W8l1ajE0lYjOk09sytYXlkDGfGZfi3Eu8JJPWUnzwxt9TIY+njB2kNKUpchXvIjmOWPGGM7EKI73aWz9BuvLkPUR++QBwQbt1TlQTnAwy+6TyYgAeS/ARXCMuUOpNEjT6UYw7HHjzGT7ZCu4c2qZkU7L1ONp6OoPo/88JJD5kvTOuQXrWzb9EksjqfNXUgiLljqVGU6ZT0cF1FB23d36PJd2LGUfZ8REcSrJBVfSuVgQNxXaOu8eeeXwE2Wi7lrN1qvYM/Qe12B9RbqY32h4fprbO8pU6dvKs5UH1A9PZ0nNoilop/EKzb2zCjVXg5anLHqy7kZj5nYRk+uP19or06fOk/Rts/fmXFlBH18+2tf3Rk580/uEfgZv467Sf2KemvsNUdvtQv/AHtQP01qsH3qJfcH7faiwgCytv09MgPxDY+73SnWw+IrP98fxlnouJImfRXLKQCQSqnwYD2xX06Xe/l+zPKvAyt2ouTWFldq71tNtbOQpYlt271Eknl5HE3+k+UXW4G7Rae04GSjumfXgHEh0a2ogfOKdPqD+eCAze3cvWSe+0A5nRoD5qyZ/Cc0sL8LG9LFln/6/vK5OiqrPm17MB+yAPxmX4nxey5me5su3ogAbVVQeir4COcQ4xXjFNIr9ZIY+7lylJbfnrL48cYb1uTnLVsOvfI73xsvCes4jMVIB1hHQyDqtUTCvbEhWPIylRaMRLvGi0JmiC05XI6EgyYW6ILQsyeoaheYN0RmFmCzULzBuiMwZgsNG9Ro8jiVQvihqZ3nDuXddg85KqvXzmcGqihrIjjZqZu+D8RrUnPj4y21XFKyhG4EkTmVWuI8Y9/1M+cg+mTldlFkko0W3ELgSZVWPGn1efGMNbO+CojQ6zQt0Z7yDfOhM1ElXjq2SGHiw8dMWiWLYDZI4aOLGsAstEExWIkiGwCCYkmBo2WmswsPHEtkUtDDwNmosF1WIp9VmVwsijZEBQ+9sZLxBaILTWFId3RQaMo0mNpvQ3eHSLY1DXexLXRpmiCYrZqDstkd7YqyRLGk2x0iQlvOabh2r0w01gsH5XHozFm2JbUmSk0+QvHY5rbRk4ldY0XbZI7NOfJOzphGgi0TmEYWZyuRWgyYWYUGYthDghQoLMKhZhQTWY0Pe+34wd7BBPROUPvYO9gghMLW2OC6CCMhRQtg7yCCUQoN8UHgglEAUHi1eCCOgDyNJdCZggmbJsnJoCR0ke+jEEESMm2JZBtMjsYcEsOhstC3QQQMYMNFiCCIBh7Y20EEBkJDxw6o4xnlBBAx0NF5L0VG9gPMwQRJOgS4LfjPZZ6Kg7Yw0yGp5QoJzYsjnC2OlplXngiO0ZZoIJOTOhDTGNkwQSEiiEQoIJJjBQQQRQgggggMCCCCYx//2Q==">
            <a:hlinkClick r:id="rId5"/>
          </p:cNvPr>
          <p:cNvSpPr>
            <a:spLocks noChangeAspect="1" noChangeArrowheads="1"/>
          </p:cNvSpPr>
          <p:nvPr/>
        </p:nvSpPr>
        <p:spPr bwMode="auto">
          <a:xfrm>
            <a:off x="4608513" y="-898525"/>
            <a:ext cx="4105275" cy="1885950"/>
          </a:xfrm>
          <a:prstGeom prst="rect">
            <a:avLst/>
          </a:prstGeom>
          <a:noFill/>
          <a:ln w="9525">
            <a:noFill/>
            <a:miter lim="800000"/>
            <a:headEnd/>
            <a:tailEnd/>
          </a:ln>
        </p:spPr>
        <p:txBody>
          <a:bodyPr/>
          <a:lstStyle/>
          <a:p>
            <a:endParaRPr lang="he-IL"/>
          </a:p>
        </p:txBody>
      </p:sp>
      <p:pic>
        <p:nvPicPr>
          <p:cNvPr id="16398" name="Picture 16" descr="http://blog.tapuz.co.il/TVsdrot/images/%7bC249D654-4E1A-4409-986B-BB0654E6ABAB%7d.jpg">
            <a:hlinkClick r:id="rId6"/>
          </p:cNvPr>
          <p:cNvPicPr>
            <a:picLocks noChangeAspect="1" noChangeArrowheads="1"/>
          </p:cNvPicPr>
          <p:nvPr/>
        </p:nvPicPr>
        <p:blipFill>
          <a:blip r:embed="rId7" cstate="print"/>
          <a:srcRect/>
          <a:stretch>
            <a:fillRect/>
          </a:stretch>
        </p:blipFill>
        <p:spPr bwMode="auto">
          <a:xfrm>
            <a:off x="2987675" y="2427288"/>
            <a:ext cx="1800225"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700088"/>
            <a:ext cx="9144000" cy="7921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5400" b="1" dirty="0" smtClean="0">
                <a:solidFill>
                  <a:srgbClr val="FF0000"/>
                </a:solidFill>
              </a:rPr>
              <a:t>מדבר – הנאה תודעתית נפשית</a:t>
            </a:r>
            <a:endParaRPr lang="fr-FR" sz="5400" b="1" dirty="0" smtClean="0">
              <a:solidFill>
                <a:srgbClr val="FF0000"/>
              </a:solidFill>
            </a:endParaRPr>
          </a:p>
        </p:txBody>
      </p:sp>
      <p:sp>
        <p:nvSpPr>
          <p:cNvPr id="17411" name="AutoShape 5"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sp>
        <p:nvSpPr>
          <p:cNvPr id="17412" name="AutoShape 7" descr="data:image/jpeg;base64,/9j/4AAQSkZJRgABAQAAAQABAAD/2wCEAAkGBxQTEhQUExQUFRUVFx8aGBgXFxcVGBgVGhUXGBcYFxgYHCggGBwlHBoXIjEiJSkrLjAuFx8zODMsNygtLisBCgoKDg0OGxAQGiwkICYsLCwsLCwsLCwsLCwsLCwsLCwsLCwsLCwsLCwsLCwsLCwsLCwsLCwsLCwsLCwsLCwsLP/AABEIAOcA2gMBIgACEQEDEQH/xAAcAAACAwEBAQEAAAAAAAAAAAAEBQIDBgABBwj/xAA/EAABAwIEBAQFAgUCBQQDAAABAAIRAyEEEjFBBVFhcSKBkaEGE7HB8DLRQlJy4fEjYhQzgpLSc6KywgdDU//EABoBAAIDAQEAAAAAAAAAAAAAAAECAAMEBQb/xAAmEQACAgICAgEEAwEAAAAAAAAAAQIRAyESMQRBURMiMkJSYZFx/9oADAMBAAIRAxEAPwD5UbOjcXJ76ewCMx48FLqR7CEubUzVHnn+xgfRHcXMFg2Bj2Sm1PQsZ/E3Z1vMTB9QF68xDvPzsT7hyhVMOPS/urXCaY/2uI8tR/8AJ3ooyv2efzN53H52UMNUi/n6a+30XA78vsq6bYceQ+5UC3uz3GNyvt+bphRcDpcEecRbzEfkoXHs8LTuBB7zH2VOErwR+d/dQl1KhjSOWSDIIcOUiDmHsFbxAfMp5hrE/wDULz5j3JQrCG1IdAaTHQAjwn0MI3CsAAaYsCT/AE5okHeNUrGW9MFwrjUYXCM7CJ67Nd5/pPceTzh5LpAs9vjYdwcoJb1GYTfUZh/EszJo1TyuCObTsedo9Eyw1eDE3bodiOR/PsgwwfpksdWbVpvN2P5XLS4XLRy0Mdx3S3DVZEefpP2J/Aj+J05qEsP6w12W/wCoQCBz59kqylj7iIOh5IoD0wg20307a/t7o/hWJ+W7o83HTW3WYjqAg6e49Pt9fdW2LRHX9x90rLEaXE08/wDqshzmWfH8VM6P6xa/LXS6ZzQ0vZsTmb0DrgeRBCJ4TjnRY+IT5xctPORJ9eQXcTAIFRohlx/TJmCeVjCX+hjzglXxHkfCR/K4WHuPdaLHVXHDtymDkNM9YuD9fZZPD1ix7XD+KcwO8CL+YWz+YH0fDqHCBF7w7Tt9Ek+yICzwx3/pj3IEomm1z2DWIDTv+p0eeoS2tLnuYOUSTo0OF/OD6p/haf6Wtg/xcpMHKI5AZvVNdAk0g8/DjatVpqVMtF8F3WL2P8Plz5LV8MoYTDwMOxrNA21zBuXHUkmEo4TgiWfKqOzDKIebODtIMdfopVMC+i4B1y0778iuli4y+290cDNOX5LaGj2gVS8ky6xEwCORA2WU4dQZSxVV1xSc+XQLHKblvcQD2TLiOJc8i2Ud9ShsdXNXICbsECNI3nqtWOFGac7COI4r5zy5tmzIE2AXvyG/zpWzAtaNXzfT9PRe5nch6q1W1S1RW69nyPgzcz+5PrlKI4xVLvN7o7ZiFVwMQZ5An7BQx+rROjR6m5+q4p6aOoFWKHjPI/dsqWBdIe07gEd2n/xc70UMQfE3y+kL3hgHzADpMeoy/f2UE/YjS1I5/X8lRq9OX591Oowh0byo1hpG4+3+UBmFYh2an3v7Q73BS2mYIRjTLI5H2On/ANkGRB/OaIk/TC3kkD0/ZFUK0uAO0j/pMyPdB4fWD+RdW4ZviHdKy2Oy7ibJDXEXAynuCf3VOGfz5R7iPY+yYVGZmxzII8wJHrKWERp+FBDSVOw7Fvz0r/qZbTYm33HogX4hxaPG4jQjMY9EdQIJg2FQZTyBG/kQEDUokZmkQRfsRM/f2UQJ/JLDv09Pz82RjPrf3/yltNM8MJuNPz90GNAnhXEOcR3Ecw6xR1XE6kEAO22EiDY2IM/pM6ICi2Jka3HadVNrpBnl/wC4E/bKlY3oNo0xUGYNAm5DQf1XDiJncExyT3DPGRwm7nZWf1gnL2kmOkpPw5v+mG83zv8ApzAHTlA9U7xtENpTUMtBJ6u1NjrHVVy2wXSKuFl8w8AuP8wAiNesd+Xo74XxBmcNykOkXmI12MwlPw9ixiKzagsZIeJImASHN77jcyd4WuOAaXtLGeMAX1Nh9VZDHLI6Rk8nOoLYxrthwcAWgQfP/KI+JK3zqQrU7vpiHt3AOjhzH7qzDeCnU+a6CWwGnU8oKVU6sRrpB7LpY03/ANj7+TjSlV/DAKeEdULC4m19UU+iGwI790ZXquLWzAjQixhLeJcRkjK1zjNzp5lalJlNFtBrdJheH+k/nmiajxVAPhbAEgWnqhThxzPqmjJsVpI+L4Iw3yv2F/3Q2IdLr6x9lNjp8144eMx29yuMenfSR2K/U3y+67C/qG0n7yFLFDxA9B7BTwjJcPM+gKhEvuLOJSKjjzM+s8kM1lmzz80ZxQeONxqghp2QGktkaJu8dAfQj7EqupdW0bvnmD9IXtGnLh3RsrSvRzGXCYUGSRbVWUMPOa2ke50+qN4dh4IkGQ7ccjmH0ISNmiMKB6Lf4edvqR9Qq62Ct/u/PzzRtCkczOrj9GgIviNMBm3L6f3KVMajNsESORzD7/ZEcRu4PGzb9/8AA+qhiRDyQiKv/KA3dHnsB6z6JhGtUKG6nt9IWg4LhMzSfTyICTNpEkQNZ9LfstfwWjkw4Lhcm3ObmPcHyQkSCoTY2gWab272CsweCJERMmwGpJDS0Dron/DODOxDy97crB4Wi+lrnp13IW0+F/hxufNqGGemYjw9yAZ5XSNklJIWYH4d+VTzubJH6RO5Mn3/ADRLMdwWpij4jka0RbQnQwOUXHdfTOPMy0hHP6z/AHWaOlpWnxfG5/czleV5coukJOA8AZhwAJzC0zr1+i0IeGwRmL/QKrh/+oSLCNXHQd0ViGZR4Xh08l0IwjCXFHOnklPcit2KLiA4ZjMCevNW4jPUeQWhrg3awMboWpRykODsxcLgbFW4d7Xumq51htqi/wCS9Cr4B6YuMxJjUaDsrwWEmGgA6DkhcSBnIZJbtNivGVIKu4pqyt/AUzA5jDNToEX8qoLfLba2iAZii0WRQ4qeiqnGfqmMmvZ8Bw36gp4dvjPKY79FTQd4ucI7D3foLSd9I7wuU2emirIYhsut2A5BF8Jw2Z1uWu3VVFsCwkm3PyCe8Lwpa2edye0kNHp7BK2XRjsR4xsvcRfxE+SCe1N8RSsTp/eIH37JfWpZTG+nsoCUQfDtv5pjwjDSC47fhQ1JmkefedFqeBYE/KB3P1MQO+ijYIxohwvDZgZ0J9Q0W+nujK1KHkcw2dpJJJ9jHmm9DBABg038yf7H1QePbNWRpliQLEzNup+iRse0KXUoezoJPS8fQKPEalgOX4PsjKhGfv8AawuqcQ2S0RpJvfSI8plRL2G0JMRhTHcwO35ddQpFwA5b8uc/unBwpMC0xO2pMWHsqmYctGVozOd4WgaFxFpOn5PdkTRRwbhoymoeeVvYCSf+5zR5FavA4IZL699L6NHoPJVYbhrmNpNYZcXBzt/DLiTyuSY/qOsLZ8P4b/pggRI80zg6tmeWVJ0gfhuEkBjWgc5G3Nw+xuey2PDsOGNAGg9zqT3JJKV8NwuWwTujsFUkVzdgnHqU0CeRB+33WUc87Lf1KQc0tOjhCwOOquD3NcIcw5T5aLo+HL9TlebCmpFDbA2iRHJQb05KTnSq2tIN1v6MJY5xAXuGGYgSBO50VVapOmi8YjWgey48tSotZEyvGvv2XfMQphJ0srnAE5QdTyCZO4NS2rshKXAE2tKhk6pZwlL8ZUFSS7VnxGjM3TTCMMEnlA2Gsn6IDB076afl09wlGS0bDc7m39vVcWTPVYo6LqGH8TWi06nk3pykR6p+aIygAxNp2yxePQDtJQ7KYB+3QW+tvyUVVBDCTMn6GYHnf8CRs0CHipEuiYbr1dp90lDS5xI12HUplxR4nKBpHmbz5T9ArcBw4ADMCSRMC5OwHcn83RFatlOAwOaoxg0n1gST1X0TCYCGtaGxlGn+4jn0k+vRB/DXBjnzmxHhECYOroO+wnnK2uD4dA2+390GyubSETOH3E8j+yU18EXVHG4AHnBuB319wt1VwWk9vr+QqW8LEOPMkC3U/eUpWp0fLOKcGLnGM09DHlZZ3EUsRSIAzDaTe4vHe4+y+70eFjlufqZ90DxL4cbU1A1nQG8EaHoYVsJV2LKdnwwcQreIZjpy3zCSjMG/EOcCCb+FtrCTBA5X5cxzX1RvwLTyx7kbXt7x2TTC/CdJtyJMyeuxHY8lfHJFbKnLVWY74E4Y9zvnvLzIDTeHDYgzYgTMaRECRb6ZSp2hToYANEAfn3RrKAASZMnN2JSQNh6fRGMCnkhehqqoJbTKyfxxgYLarR+rwu7j9J9JHkFqWhRx2FFWm5h/iFjyOoPqrMU+EkyrNj5waPlzHf4R3zW5YOpXYvB5CWx4kdwr4efX8TfCG/qc73DQNSBfba66znBq2cdQldJCwPHdS1E7J7jvhKpTINM/Ma4gWs5pJi40id06wXwdTaQXvc4RdosCe+sJZZ4JXY68fI3VGRoZQDpKKOGa+IsdE++J+A020zVpAMy/qAs0t0mNiLLJivEw4HsQli/qbiScHjdSCK+AAmDOVAGn0TThtP5jzMhouevIJl/wbP8A+bfQpvqcNMTje0fn/h2HkgfqJOjbjrfdabheGgOe7yFttY5eyW8LwBZd+sXbJBjrGk30vEwndBtmzAGw0A5aWG9hsuLJnroKkTwp8ZcYm1jYX0HYBQ4viw0QD4j0v1PTz5BetLrtYBM6m99/CNY02THh3w4ZzvJzkzJ18hoOm6ULaXZmMFw9xJOUk7aw3qeZWs4NwV0hzgR1OpJ0gaDv9TMP+H8IY3Qev25eSd4XDiZjTTczuUbKpZPg84Vw8MaABACdU6QAVVIoqmijNJ2Vupb8tF78oCBsrwV60fn2RoUpZRXGkESAvcqlABPlKbaSvhSHZGiFbaSlliykCvXKAKH6r1ohc4qHzIQCWQrW7KpjlaAiQR/EOHg54kHWNnbeq0HCKLW0aYbplB7kiSfUoXEUQ5pa64NipfDrCyn8txmCcp/2zb9/NXxlcaM7hxyX8jKm2DCkQvYuol0EybKXQxXXpBzXNcJa4EEcwRBWF4H8LuqPJqAtptJHIvIMQOnM+nTe0ySdBl2M3nqI+6nCsx5nGL4+yrJijNpv0C0cGxrMgY0NjQCB+dV89x+ILKtRgLjle4b7OI5rf8TxYo031D/CLdSbAepCwP8AxTTdzSSdT4Lncq3B7bM/lUqR8lwdRzzk5nblck9T1K1NHBgCRYN5RMARr90gwDfllrB/zH3cdC0DRg7kSfIc1qaX6RFt/L/H1K5bPRN0gnhGE8IJF7z3m6f0qWiEwVOB+d0zpBKZ5StljGFGUhEKlpV1MoogW0q9jkK0q2mU4jQW0qYKoDlIORFoIC4lQaVMFEBJpUlAOUiUQHQouKnKHrOslZAWvWvAU2ttdK/neMymFKqIS2WcaRa0mRHaE1ZSEdUjGKGdgGpdYb9fZNzUyiSYVkGV5NHV8LuCga2MGHALiTLoAaC4lxmwA7FMaeKnRKuIcKFR4qtc4PbBDdW2M2B0kxPPKOQVsYxspnJ8dGgIQdPM41Gk/wAXhPJuUWv1n2VzcWz5fzJAbEkkwBGszpG88kAONUPE9rw7QWMg6wG7EouN6FbS3YzDYCrxGIaxpc4hoGpNgFmOK/ElVommwAf7w4T0Ggn1WZ4lxKtXIFRxDQf0yInn4dfNWRxNlU88UtB3xB8QmuS0EMotveATH8TidBuB68hh3/FIkxTkTYl8EjYkRZJuKVsViHub8tzWtf8AojK0QYbncYk63JjkArKlCCRNOxi7XnTqGwVthjikZJW3bYpwNeXOeYFhA2GjQPIfRbPh7pHOSPz0CxFNuUQbEnfl+T6LU8Gr2b0IXDZ6Z7RtMMPzyR1IoDBOsEdTKUz0EBytaUO0K9pUIXtcrWOQ7Fc0pkAIa5WtKHBVjXI2KEtKsBQzXqYciLRcpAqrMpByICwlVPErsy9CBDO8Vw7mOztEjcb9whOHV6teoKdOGiJe5wJytHIbm8BaTEtlL8M4US4hs5omNbT+5QVXstU3xpDbC0GUWwy7j+p7oLndzy6CANgqar+aCPF6ROWXB5BOUtdMCJuAW7jdePxEiwPmrrVaMkrvYdhKwvax7fRe0uJNL8viF9S0j6pWynI5g22jla8QATtz10XtVlSo4NYBM6uEjqSJ0HXtGyXHNvQs9dHfEOEID6oqBlEx8wTZzg4AGJg6NvKxmPxlFhzZnw6J3aQM0GJFr3IPIbrcfHJaMPTpE6vBgHJIaCTJ0aJj6CTC+fYmg2o6MoDWiS1ohk7TYZjpYbTrZbYNtUZsiinbDcNxf5jYdBYf0mCPC2C1wGwHSxhccZTJMX8RuJ++v+ULlM33/PPtoqMLSI1mx3WlY6Mkp2W8Rwwe5pJHhNgQHCTvfofQoU8Epch/2j911PiLH4upQgh1NrCDsZpsLtNCCYj+6Z/LTQla0Sdxez5t850AG+UCdzBEzPnqnfDal5G3hd3BifOEudhjTdcEtO+pbJiI5f3CNo0srw5twRDhseZH5v0XDZ6lM3nCashOKIWT4Pig0jkd/s7l3Wpw9RKVTVBYurGqthUgUCsuBUw5UArwlENBQcpZkMCpBREoKDlY1yCBVgemsDDPmL0PQmdSFRCxWGtKk56GFSyrNVSxaLHvQ9VshXg2VVeq1ouQh2NYj4hSIcHtiWzY6EEQQTt/hNcLQc5ohrri0iPULvh6s3EPe9sFtM5R/XqT5CPXotK1gV+ONIry7YqbgL9Sm2Hw7WARrz3XAbqJMq2iqqEHxNwN9eoHsLLMDRnJgHMZdABkwbDoqD8LUw1sPLCIm2YHTNMmTNzPVP8AFPIaTyE+yzmJqvLIe6XXIIhpBjpof7ym50Uyit6LmfBbHgxWnlDB7+L9lleJcKfRrmm+JJBB0BB3E+foVqeEcRsImW+F02OYAT3Q/wAeF1TCOqBgzMkF2aCKbhDiB/Eb2uIN+YWjHkldPplE8UHH7VTPjeOxrjXrOpMyzUc5xdle79RsZENaLQALbk6r1nFK8CCNP5Gf+KrxrHNxD3AgRruJJMgWHoqfkUjfPE7Wt00WlRSQknZtq+ADht+C/cJPUwRpkm8b6mOvUe+91qXIeq0FcM7inQpwD9jBB/LfutFw+sW2mRsdx3SGthADI9BZMOH4jbf6+XNK0PytGoo1JVnzEtwuIRgqICF+ZTa5UNcrWKEsmHKYcq5XKEsuleyqwpNUFJyvBUjVeOQla6AtksbxamweN7WjqYSw/GFBtg8HsQVZW4axxlzQe4lVu4NSmcjR5Jkl7HUY1sExfxk42o03O6mw91lOL4jF1/8AmPLW/wArZHkTqVr62EY3QJTi4JgHUp00iyMoRGX/AOMOFFlN9Uk6mmwaBrQQ9x7lxF/9q3Yc/wDmPqsr8OVBhmQ4nK5152MRPbT0WmdxGmBMzPK60qDS2c6WRTk3Yy4ePDc3lErMNxDqjgWywDS/33PRN31nRcn87KURSK+KV4sOV/wJS91yRpEeITy5FEOJqaaT690PlG178+VvJSWJSKnMoogQYkbja0f49fQ7B1A6adQBzXAgg6EEXB8kFUZF0Rhq9OW5iGu6mASI0Ok3Futul1UitPZ8n+Ofhp+Eq3LqlF5JpON+pY87OHuACNwMw/D3MDfkvv3xzhg/A1w7RrM46PbcR126hxC+KjhlR3iDXEG47G60Yp8lsXKuL0a1uInQr0vSjDYlHscIXIo6pNzlXUKmbqh4UJYVh8cRYm/1TXD4+QsxUK6ni8pQoNm2pYkIhtZZXCcQB1+qZ0cWlaCO21VIVEsp15V7XpSDAOUg9BNerGoCsILpUC5SaF4QoKjwuVb3qTwqiFBgLFU5QAwkGeRTp1NL8a4AFPBXJIrm6i2DnEBzTmmeSesc35Yd/CG/QaLMgEden91bTqESeey7Esdo5MclDfhr2f8AEU3E2m08yCAfWFq8ZXDB4jGYho6k2AHNfPjW5XMobG1nOmSekmYHIIfRGjnq0bnFY4UGOcbmLN3J2/ulfAsdmGQ6mSDzvJCymfe468yi6WKgAixF+vSEfp0hfq7s29SnISbjVCaTz/L4vTX2lOuE4ptamCIDgPE3cHtrB5oP4nxDaFB5N3PBaxu5LrExyEyT25hVX6NDjaszGJ4lWrURgw3/AE/CXVJM5ASflDzDbzYHTRW/McLZHW5ER5KrAHwNA13g2hXuqtBghsj/AHo8rbSK0nR87o4iN0xw+MWdFVXsrLFR1WzUMxYXj8SkFJ7zoPWyvex0XKWiDF2IQdeu1oLnOAA1KzPFcU+8PIjkYSio94Y5uaxgkE3M6K2GG9srm3Ho11HjVMmGOc7s0x7rU8LD3gEEdisD8IYPMSY108l9K4JRyj6LRj8eElszZc8ovRc2q9n6mmOeo9QiaOPBR9Bqsfw6k+7mjuPCfUKvJ4f8WCPmN/kimniAi6VUId3w0f8A9dWOjr+4/ZLq5q0jldBjdpn+6ySwTXovjmg/ZoRUXpeFn6fFRvburxxJvNV8Wuy1NMb5wvM4Sl/FBFoVQx+a03RUG+kRzSVtjDGYkNBP9lnK3HabpDZffaMvkTqruKYc1WvpuMAje3l1WbwGGa0HKZgxy3hb8Hj8XcjDnz8lSG5xzSTBI7iFdTxUgA3neUjdUkx0XuCqnOWbH2M6rc7oxUPHvM22QWLxYa6LmfdXNfAl1rSkPG+IhhBLXEH9J69EMkuKsbFjc5UO8I2o8FzhF7NOsI/5cbwOe6V8LDqdJpcS4u3nQHQJg+tEZb80LbiSUUpMhQbUY/MHkybHQjz1TJmIa8H5pc94s6Tm7TOyGq0ZAAJEaxopueBZgFxDieW6rcEx4zoIYymBLiA0AuJNmhoErGVOIvJJZTp5SZbmLpy7TG8Jlx3FSRh2OneqZs0CCGdzYnsBuYgzDGBY6ciljjT2zRDSEVHho5T3R9DBgcgjxRhTZSXPZ0UgZmHQ3FfBTc7onWQBJviAgsLVI9jHzmpVL3HqV2MoOb+rfl2XObkd0B/LqzG4z5hAiBI6x2W5KPD+zJJy5G9+DsAW0mu5j21Wyw7OX4UHw7DRSaAIgfb6o2i2B+aLXVHNlLkw+gjAbIKgPT81RLTmMcvc/sgwIa4R9r+SxPG8ZUqVS0Wa12v83daepi8rTb+/afos/Uqh12897qvjsPL4F1SuQ4C90CaroJgzPoEVxFliZiOSDwlWl8p5c52ZrhEmxHbdGVEgnQ1dQztAkAEK5tBrQBAt790BhMRmJIm2h1lFCSbxHNBJVYJN2eYnFOcTIgtMAJQKWUxHMjnEra0OGsLMznARus5xNoLpb/DbS5Ez+6kZK6DwaVsEbQaRIG1/NAs8FQWsT77e8JnTd72PNKeK4gU73BJj86BWvoRWSxnE2uc2mG5pcGkknQmDomNSjTysBAIbYEwYG5ukvCMMG5n1C7O7QBpsDqdgOW+6c4fGUyAHMgDUm894SSTl6LLUemWio3JlY7MJhqjXZ8uHQYOomDCIw2Kw8xTqMzAw5v6ctpEZoB1FwquK8WwwADqrS6NrkfkJbaDxbfRZh8Yc5LRDSLA7eaXcY46KDCGkfMd5xbYc5jXbZZ3ivxK54NHDgkmwLZc8/wBIGnuldThmIFRhriHP0EyZtqPMbpXL0i6GHdy/w03w9SnxHcy4uNpNySTvqU/dxdoJAZIGl9vRU4mgGtFNv6WWA6jc9Tr5ocYfv6LRGBmyZ3J6DS5eurABC4mr1S2viFxaO6F4jGLLfEfETlIbqd0fia1lluIYoFxHJWRiBvQLUw5DM2YHMdN/ND03QQeRB91KBefZVK6VWmkZ0feuDmabZ3AlHlm6VfDBmiw82gn0TpwXQOU+2e4cW/PJWsMAnfn1VY2hTcbjkEOyAOOxG1+fK/UIVrQ6C2OoVDiXuOWZkgSptplgdseqFW79guhXj2vLi0/pMKFfgMPZBDgnNJ2aBYRv+6Pw1Brn/LJGlnaAOifNLJJPY0ZP0IzQ+WCG2j9R5IBnFs73sIGTQayRuZX1ThGCZTouFXIMxOa4II79gvklKnRbUOXO8SYJgAidh23QhTdIeUWlbGDmvAYKNQANM5XyQUUxz6hJqZWmbFuiGpATZpg83D9kbToN18Q9Cf8ACaUEtic5NUVVqIDXEeIjfS3WIlDOwbH5aj2guAjxXAvqJ3ujMThm3/1XNDti0H3BQdTg5FN5+dmblNnNhunOUljJAuMdkcWlsXt1bAMxtckeSq4ez5rnz4WtiY1kkgAT2PokD/CTDiDuDvsdVrvh2kw0yR+okZ7mxiRbbU+6tTvQko0rOPBsOZmiw2gk3cR/VqPKEtd8F4YuzNFQc2B5IPQE+KPPzWhdTg2UsuUDVM8cWJHNOPTFOHwopQKNNjGjUgXP3dpqUvrB9XGNcYysLWi+l8xJHMmfIDktHxMk0iWiXNjvlnxW3tJWeNZrnB5zAgiYMX8tjy6KLGmh45GnY1xFirhU6eyqaQ4hw0Nx2K9NQdFdFGdiKtWlCPdZcuXCo9PQn4risoKzjnXtHi5j6cly5WwRTkZz8OQCZ0VLBK5crMkFGSSKou0fdvhuhkosG+UT6aJtMkev7Lly2ro5cu2W5tyh8XX+XTLuV1y5B9EXYlwlN8NcT+q/YqoYh2aHOzX3XLkuHatkyadFVbFQYCvo4jKXCTsfULlyZ7aBVI84jiKz2Zc5yCSAYsSNkq4DgX1GugwJjXkL/nVcuUD+pqsNhqdMADUbkSZUH1mh0gmHa81y5K9gF7v9R7mtNhedIG0q3GYhzabQIcQYMgARExHqV6uVUNxVls9S0Z3i3DhUOYQHE3GgJ2vsm3A+FfJPzHOLnkXaJDImSI381y5XySRTydDSpi7eERuqm4o81y5PVCXZfSeCYNuo5rP8V4aKdS36Hj0BPLeCLdly5F6YYg3A2PZUcxx8ABJ3Ifpa+h3Tf/h/6fMLlyr5tOh3FPZ//9k="/>
          <p:cNvSpPr>
            <a:spLocks noChangeAspect="1" noChangeArrowheads="1"/>
          </p:cNvSpPr>
          <p:nvPr/>
        </p:nvSpPr>
        <p:spPr bwMode="auto">
          <a:xfrm>
            <a:off x="-61913" y="-136525"/>
            <a:ext cx="304801" cy="304800"/>
          </a:xfrm>
          <a:prstGeom prst="rect">
            <a:avLst/>
          </a:prstGeom>
          <a:noFill/>
          <a:ln w="9525">
            <a:noFill/>
            <a:miter lim="800000"/>
            <a:headEnd/>
            <a:tailEnd/>
          </a:ln>
        </p:spPr>
        <p:txBody>
          <a:bodyPr/>
          <a:lstStyle/>
          <a:p>
            <a:endParaRPr lang="he-IL"/>
          </a:p>
        </p:txBody>
      </p:sp>
      <p:sp>
        <p:nvSpPr>
          <p:cNvPr id="17413" name="TextBox 23"/>
          <p:cNvSpPr txBox="1">
            <a:spLocks noChangeArrowheads="1"/>
          </p:cNvSpPr>
          <p:nvPr/>
        </p:nvSpPr>
        <p:spPr bwMode="auto">
          <a:xfrm>
            <a:off x="4211960" y="1491630"/>
            <a:ext cx="4932040" cy="3293209"/>
          </a:xfrm>
          <a:prstGeom prst="rect">
            <a:avLst/>
          </a:prstGeom>
          <a:noFill/>
          <a:ln w="9525">
            <a:noFill/>
            <a:miter lim="800000"/>
            <a:headEnd/>
            <a:tailEnd/>
          </a:ln>
        </p:spPr>
        <p:txBody>
          <a:bodyPr wrap="square">
            <a:spAutoFit/>
          </a:bodyPr>
          <a:lstStyle/>
          <a:p>
            <a:r>
              <a:rPr lang="he-IL" sz="3600" b="1" dirty="0" smtClean="0"/>
              <a:t>הנאה ממקור פנימי</a:t>
            </a:r>
          </a:p>
          <a:p>
            <a:r>
              <a:rPr lang="he-IL" sz="3600" b="1" dirty="0" smtClean="0"/>
              <a:t>הנאה </a:t>
            </a:r>
            <a:r>
              <a:rPr lang="he-IL" sz="3600" b="1" dirty="0"/>
              <a:t>נצחית </a:t>
            </a:r>
          </a:p>
          <a:p>
            <a:r>
              <a:rPr lang="he-IL" sz="2800" b="1" dirty="0"/>
              <a:t>(נותרת בזיכרון ובנפש)</a:t>
            </a:r>
          </a:p>
          <a:p>
            <a:r>
              <a:rPr lang="he-IL" sz="3600" b="1" dirty="0"/>
              <a:t>הנאה ממימוש עצמי </a:t>
            </a:r>
          </a:p>
          <a:p>
            <a:r>
              <a:rPr lang="he-IL" sz="3600" b="1" dirty="0"/>
              <a:t>הנאה מהתפתחות נפשית</a:t>
            </a:r>
          </a:p>
          <a:p>
            <a:r>
              <a:rPr lang="he-IL" sz="3600" b="1" dirty="0"/>
              <a:t>הנאה מהשגת חכמה</a:t>
            </a:r>
            <a:endParaRPr lang="he-IL" sz="2800" b="1" dirty="0"/>
          </a:p>
        </p:txBody>
      </p:sp>
      <p:sp>
        <p:nvSpPr>
          <p:cNvPr id="17414" name="TextBox 13"/>
          <p:cNvSpPr txBox="1">
            <a:spLocks noChangeArrowheads="1"/>
          </p:cNvSpPr>
          <p:nvPr/>
        </p:nvSpPr>
        <p:spPr bwMode="auto">
          <a:xfrm>
            <a:off x="539750" y="3148013"/>
            <a:ext cx="2232025" cy="369887"/>
          </a:xfrm>
          <a:prstGeom prst="rect">
            <a:avLst/>
          </a:prstGeom>
          <a:noFill/>
          <a:ln w="9525">
            <a:noFill/>
            <a:miter lim="800000"/>
            <a:headEnd/>
            <a:tailEnd/>
          </a:ln>
        </p:spPr>
        <p:txBody>
          <a:bodyPr>
            <a:spAutoFit/>
          </a:bodyPr>
          <a:lstStyle/>
          <a:p>
            <a:r>
              <a:rPr lang="he-IL"/>
              <a:t>השגת שליטה עצמית</a:t>
            </a:r>
          </a:p>
        </p:txBody>
      </p:sp>
      <p:pic>
        <p:nvPicPr>
          <p:cNvPr id="17415" name="Picture 2" descr="http://www.reidman.co.il/files/articles/13384505095527.jpg"/>
          <p:cNvPicPr>
            <a:picLocks noChangeAspect="1" noChangeArrowheads="1"/>
          </p:cNvPicPr>
          <p:nvPr/>
        </p:nvPicPr>
        <p:blipFill>
          <a:blip r:embed="rId2" cstate="print"/>
          <a:srcRect/>
          <a:stretch>
            <a:fillRect/>
          </a:stretch>
        </p:blipFill>
        <p:spPr bwMode="auto">
          <a:xfrm>
            <a:off x="539750" y="1851025"/>
            <a:ext cx="2232025" cy="1225550"/>
          </a:xfrm>
          <a:prstGeom prst="rect">
            <a:avLst/>
          </a:prstGeom>
          <a:noFill/>
          <a:ln w="9525">
            <a:noFill/>
            <a:miter lim="800000"/>
            <a:headEnd/>
            <a:tailEnd/>
          </a:ln>
        </p:spPr>
      </p:pic>
      <p:pic>
        <p:nvPicPr>
          <p:cNvPr id="17416" name="Picture 8" descr="http://focusing.co.il/wp-content/uploads/2012/10/שליטה-עצמית.bmp">
            <a:hlinkClick r:id="rId3"/>
          </p:cNvPr>
          <p:cNvPicPr>
            <a:picLocks noChangeAspect="1" noChangeArrowheads="1"/>
          </p:cNvPicPr>
          <p:nvPr/>
        </p:nvPicPr>
        <p:blipFill>
          <a:blip r:embed="rId4" cstate="print"/>
          <a:srcRect/>
          <a:stretch>
            <a:fillRect/>
          </a:stretch>
        </p:blipFill>
        <p:spPr bwMode="auto">
          <a:xfrm>
            <a:off x="539750" y="3435350"/>
            <a:ext cx="2303463" cy="1231900"/>
          </a:xfrm>
          <a:prstGeom prst="rect">
            <a:avLst/>
          </a:prstGeom>
          <a:noFill/>
          <a:ln w="9525">
            <a:noFill/>
            <a:miter lim="800000"/>
            <a:headEnd/>
            <a:tailEnd/>
          </a:ln>
        </p:spPr>
      </p:pic>
      <p:sp>
        <p:nvSpPr>
          <p:cNvPr id="17417" name="TextBox 19"/>
          <p:cNvSpPr txBox="1">
            <a:spLocks noChangeArrowheads="1"/>
          </p:cNvSpPr>
          <p:nvPr/>
        </p:nvSpPr>
        <p:spPr bwMode="auto">
          <a:xfrm>
            <a:off x="539750" y="1492250"/>
            <a:ext cx="2160588" cy="368300"/>
          </a:xfrm>
          <a:prstGeom prst="rect">
            <a:avLst/>
          </a:prstGeom>
          <a:noFill/>
          <a:ln w="9525">
            <a:noFill/>
            <a:miter lim="800000"/>
            <a:headEnd/>
            <a:tailEnd/>
          </a:ln>
        </p:spPr>
        <p:txBody>
          <a:bodyPr>
            <a:spAutoFit/>
          </a:bodyPr>
          <a:lstStyle/>
          <a:p>
            <a:r>
              <a:rPr lang="he-IL"/>
              <a:t>השכלה אקדמאית</a:t>
            </a:r>
          </a:p>
        </p:txBody>
      </p:sp>
      <p:pic>
        <p:nvPicPr>
          <p:cNvPr id="17418" name="Picture 10" descr="ספרי תורה למכירה האר&quot;י"/>
          <p:cNvPicPr>
            <a:picLocks noChangeAspect="1" noChangeArrowheads="1"/>
          </p:cNvPicPr>
          <p:nvPr/>
        </p:nvPicPr>
        <p:blipFill>
          <a:blip r:embed="rId5" cstate="print"/>
          <a:srcRect/>
          <a:stretch>
            <a:fillRect/>
          </a:stretch>
        </p:blipFill>
        <p:spPr bwMode="auto">
          <a:xfrm>
            <a:off x="3059113" y="1851025"/>
            <a:ext cx="2089150" cy="1471613"/>
          </a:xfrm>
          <a:prstGeom prst="rect">
            <a:avLst/>
          </a:prstGeom>
          <a:noFill/>
          <a:ln w="9525">
            <a:noFill/>
            <a:miter lim="800000"/>
            <a:headEnd/>
            <a:tailEnd/>
          </a:ln>
        </p:spPr>
      </p:pic>
      <p:sp>
        <p:nvSpPr>
          <p:cNvPr id="17419" name="TextBox 20"/>
          <p:cNvSpPr txBox="1">
            <a:spLocks noChangeArrowheads="1"/>
          </p:cNvSpPr>
          <p:nvPr/>
        </p:nvSpPr>
        <p:spPr bwMode="auto">
          <a:xfrm>
            <a:off x="3059113" y="1492250"/>
            <a:ext cx="2089150" cy="368300"/>
          </a:xfrm>
          <a:prstGeom prst="rect">
            <a:avLst/>
          </a:prstGeom>
          <a:noFill/>
          <a:ln w="9525">
            <a:noFill/>
            <a:miter lim="800000"/>
            <a:headEnd/>
            <a:tailEnd/>
          </a:ln>
        </p:spPr>
        <p:txBody>
          <a:bodyPr>
            <a:spAutoFit/>
          </a:bodyPr>
          <a:lstStyle/>
          <a:p>
            <a:r>
              <a:rPr lang="he-IL"/>
              <a:t>חכמת התורה</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descr="9k="/>
          <p:cNvSpPr>
            <a:spLocks noChangeAspect="1" noChangeArrowheads="1"/>
          </p:cNvSpPr>
          <p:nvPr/>
        </p:nvSpPr>
        <p:spPr bwMode="auto">
          <a:xfrm>
            <a:off x="4419600" y="2457450"/>
            <a:ext cx="304800" cy="228600"/>
          </a:xfrm>
          <a:prstGeom prst="rect">
            <a:avLst/>
          </a:prstGeom>
          <a:noFill/>
          <a:ln w="9525">
            <a:noFill/>
            <a:miter lim="800000"/>
            <a:headEnd/>
            <a:tailEnd/>
          </a:ln>
        </p:spPr>
        <p:txBody>
          <a:bodyPr/>
          <a:lstStyle/>
          <a:p>
            <a:endParaRPr lang="he-IL"/>
          </a:p>
        </p:txBody>
      </p:sp>
      <p:sp>
        <p:nvSpPr>
          <p:cNvPr id="18435" name="AutoShape 5" descr="9k="/>
          <p:cNvSpPr>
            <a:spLocks noChangeAspect="1" noChangeArrowheads="1"/>
          </p:cNvSpPr>
          <p:nvPr/>
        </p:nvSpPr>
        <p:spPr bwMode="auto">
          <a:xfrm>
            <a:off x="4419600" y="2457450"/>
            <a:ext cx="304800" cy="228600"/>
          </a:xfrm>
          <a:prstGeom prst="rect">
            <a:avLst/>
          </a:prstGeom>
          <a:noFill/>
          <a:ln w="9525">
            <a:noFill/>
            <a:miter lim="800000"/>
            <a:headEnd/>
            <a:tailEnd/>
          </a:ln>
        </p:spPr>
        <p:txBody>
          <a:bodyPr/>
          <a:lstStyle/>
          <a:p>
            <a:endParaRPr lang="he-IL"/>
          </a:p>
        </p:txBody>
      </p:sp>
      <p:sp>
        <p:nvSpPr>
          <p:cNvPr id="18436" name="TextBox 6"/>
          <p:cNvSpPr txBox="1">
            <a:spLocks noChangeArrowheads="1"/>
          </p:cNvSpPr>
          <p:nvPr/>
        </p:nvSpPr>
        <p:spPr bwMode="auto">
          <a:xfrm>
            <a:off x="3924300" y="700088"/>
            <a:ext cx="4895850" cy="3630612"/>
          </a:xfrm>
          <a:prstGeom prst="rect">
            <a:avLst/>
          </a:prstGeom>
          <a:noFill/>
          <a:ln w="9525">
            <a:noFill/>
            <a:miter lim="800000"/>
            <a:headEnd/>
            <a:tailEnd/>
          </a:ln>
        </p:spPr>
        <p:txBody>
          <a:bodyPr>
            <a:spAutoFit/>
          </a:bodyPr>
          <a:lstStyle/>
          <a:p>
            <a:r>
              <a:rPr lang="he-IL" sz="5400" b="1">
                <a:solidFill>
                  <a:srgbClr val="0070C0"/>
                </a:solidFill>
              </a:rPr>
              <a:t>אברהם מאסלו – </a:t>
            </a:r>
            <a:r>
              <a:rPr lang="he-IL" sz="4400" b="1">
                <a:solidFill>
                  <a:srgbClr val="0070C0"/>
                </a:solidFill>
              </a:rPr>
              <a:t>פסיכולוג יהודי אמריקאי מפתח הגישה ההומניסטית ותיאורית הצרכים</a:t>
            </a:r>
          </a:p>
        </p:txBody>
      </p:sp>
      <p:sp>
        <p:nvSpPr>
          <p:cNvPr id="18437" name="AutoShape 3" descr="data:image/jpeg;base64,/9j/4AAQSkZJRgABAQAAAQABAAD/2wCEAAkGBhQSEBUUEhIUFBUVFRgVFBQUFBcXFxcUFBcWFBUWGBUXHCYeGBkjGRUVHy8gIycpLCwsFh4xNTAqNSYrLCkBCQoKDgwOGg8PGikkHyQsKSkpLCopLCksLCopKSwsKSwpLCwsKSwsLCksLCwsLCwpLCwpKSwsLCksKSwsLCwpLP/AABEIAJ0A8AMBIgACEQEDEQH/xAAcAAABBAMBAAAAAAAAAAAAAAAAAQUGBwIDBAj/xAA8EAABAwIEBAQEBAUEAQUAAAABAgMRACEEBRIxBkFRYQcTInEygZGhFEJSsSMzwdHwYnLh8UMIFSSCkv/EABkBAAMBAQEAAAAAAAAAAAAAAAABAgMEBf/EACIRAAICAgMAAgMBAAAAAAAAAAABAhESIQMxQSJRE2FxMv/aAAwDAQACEQMRAD8Au+ikmiixi0Uk0UwFopKJoAWikmigBaKJpj4t4rawGHLrgKibIbTGpaomBOwHM0m6AcMyzdnDp1PuttJ6uLCQYvad/lVf47x/y5twoSl90JMeYhCdBjmNSgSPlVS8S8Tf+6YkrfVpX8LSApSkJH5UgAGL7kG95powPCOIeJSjDrJ2Fjp6b7j3NRl9jouTJvHpD7xR+GKUydJ8yVaQfiI07bWFx3qS4XxYwRQgrUptS5Gkp1QQnXunkREHuK88Yjh/F4FaXHsK63GygPTMbzcTeteGxS1JJeXoglaCU2LiiEkn2C9XeKVvxj16es8Bm7TwlpxC5/SoE7A3G43H1rsryxwxxO9gsW1pX5ZCdBLs6EochRUofmtCr846V6RyDiRjFoll1DhT8WhUx36weVUpeMTQ7UUUVYgooooAKKKKACiiigAooooAKKKKACiiaKAMZomsCaAakDOlmsZpKLAzopKJp2AtFJRRYGLroSkqUYABJPQC5Neb/ETjY5piw20T5SJSgIG97qWo/sKujxLxC05c4G7FxSGyeiFKGs3/ANII+dVJwLwT+IcLi58sKJJAjVBskfespyKirJN4f8ANsIDqyVLNz797W9qsPCIQkiwA/btTViMU3h2wLJAslAHIdq4muOGEkJcBAJgKIIufesE97NWtaJe4gEbgg8iJH0qNcQ8E4XFI/isImCNSRpUJ5jvTvhcWhQlKpEW6UuMQsTCpHvzq27VkpUUBxLwErL3PNSvzmr/EmVJPIKEwYgX2rh4FzZxnMG3MO6lJ1DzEuOaA4DZSCo2j3q286c9KkOiReJuPcVSfEmVHC4jUgAoJ1CRIB3Iv/l6OOeWmE447PW+Gf1pB/Yg/cVtqJeF+bJxGWsuJMmNKhyStPpUB2tPzqW10RdrZk+woooqgCiiigAopKKAFopKKAFpKJrEmlYCzQVVrJpCamwFNFIaBSAymkmsprGmAoNKDSCloAJomgUtMCC8XYpWKdewbgLbCPI1OpuVKc1OEQRAACImZvXRlYQlEMJ0o2AHQekfWK1cbYQqUEgqSlbrSndEhRQ2LbcrQexPSt+FIB6AWgbTA2rkk/kdEVoYc8GMQStp3DMn8pdSqVAcvMV6Ue1z3qE5rmGZ4oeS7hkPTPqaU2opMWW24lQKSDyMg1amM4jw7CVl5YAi4MaY9jvTTw1xA3itSsNhwhgK0+aEob1qH6UpEkCdzQtIHsZsJ52EykPvyh1tJLiCZ+E+m462261Dsn40zHFrhD+HakyA6uBfrv03MVZvF8/hVoKbRMHYgEG/XaobjeBEusoew2HCkuICiGHPKdSTuQCoIdT2Ok+9Ea3oHYuYZq8mGMVpDpHpU2ZSTE2O8Gqy4pxLhxEKJsAU9gb1KnOFcWyE6wstNkKSHCkOoggkBIUQU22mmPi7ClQbWkTADfclRKgIF+1acaSZE7aLa/wDTxqODeJJ0h0gDYSUpm3PlerbqK+GnDH4DLWmVGVkeY5aIW4Aop+Vh8qlVbxMmFE0UUwCiaKKLAKSiiaQBSTSzWM0ABNYlVKVViTSAxKqxKqFGteupKNyl0JXSrTWAFAjbNJQBRFMQA0oNJppYpgLSE0tYqFADNxLh/R5g1EpBSQD+VUXPUA3qJ5jjTphPMj/P2p54v4qRhgpnEIW2l5JQw+AVNKcIs2opu2ueogi4O8QpnHawnUPhkkTtH+GuTmW7OjjeqIWMixOZZgppa9LTagpwzsneB1VH03qa4vE4rK2whhpDuFAtFnGzGpQEn+ILz13qM4zhzE4h53EYRwtGQYCiNRGmJi1oH2phzXOszZYLGIU6W1SFBaQbARGtMnTftyrRfKla/hPR25l4vvPDSpsaeQ1TA52Nd/DnHymX3EoBGHclbaFclT69N7Am+k1WjLoBJKZtA7d45064rGpe8tLadBSm+0QE+q/yrR8a+iFNkx4q4q8wS0YJMK+s/wB6ZMlwzmMcYwrM+YrEalLJ25pV/tQhK1fOo5hnzCk3JVAF+9X/AODPBYw7KsW4D5r1myoQUtWuBy1GfkB1oUVHQOTeyz0bVlNa0mswatEBNLNJRFMAmiaQ0UgF1UmqkNYmgDIqrGawNY6qVjo2E1rUusfMrWpdTY6MlqrVrpFqrnKqmykh6Kax0VtpIrajM0POJQNSjAHWormnHqUSEp68pMDsOfauXi3OStehKoSDpkHc7XioZiGyQSAo+g7RyJB7A7d65ZcjbpG8Yatj8vxOWFCSACqBKRePnY9jT9k3iAl3+YiLwFJ/saqHNcoUZCUrF7qUpR0hOwuee96a8tzxTBCDrIUoCdgCe2wMTTWVaYnXqPQeM40YbAKgsg7EJBH1mnDJs3bxTXmNElMlJBEKSpO6VDkdj9KpzAZybhRBExBFjtaTanjhzMBhMSXWifLcgPsFUgxZLjeo+lSb22UJHSiPI7+QSgq0WZm+UN4llTTyQtCxBHMdCDyUNwrcGqlzrA/gHEtv+pIMB2I1Nq9IUqPzJVAUB+qdjVwIxAUkKSQpJEhQvI7U0cTcON45gtPAnmkgwUG4kH9UWjYixmtJxUiIuiAurWyyVM+q0258t+kW+VQ7H8eOpP8AHwiY2+KCet947GRXfjc3xOTvBnEArRpIae0kJcSIuAdlgWI6+9M2c+JGHxAKV4UKnYqCZFom1Yxg/VZq5L7IfmBZcc/gNqTqO0k94E1qViChHlIAkmFqFyf9IPT23rdjswaEjDtqQDYlRkweXapx4KcJh7EKxbqZbw5hsHZT5uDf9Iv7lNdPSMO2TLw58J2W8ETj2EuOv6VlCplpCbpSCIIUZlUdhyNWm3AAAEAAAAbACwA+VcAd71vbd96jKyqO5JrMVztrrcDVolmcUsUgrKqEJFIRWVIaAMFCsTWZFYmkBrVWCq26aQt1JRoJrWo1vUitK01LGjSoVjFKusUmpLH2uHOcZ5TDi+YTCf8AcbCu6opxxjoCGgYn1K9hYf3rXkljFszirdEKxidSrgyYEi8JtJPvW5LO8Tbfb5E9P+KGkfmUJ1QSSI3m0n7dKxdUTMT6bkkG07RH9a886zlxOD3IsTuLXnryqI8R5MFpKohYE21XO8dATUvdNyVEcrAT7SeprDFYVKk+pNz1PT9quLohqyBZJniVmFKIXG0QoH9IJ+vSk4tzFSEykq9SrGAIgXkDr0NcPGOSllzzkApBN4mxnftXFhczDzZac5iyp2IuFR9o6V0qKfyRi3WmTLwz8UHMM55bqits/Em3/wCk9FX+1egWHkuoS42QpChII2vz9+1eOtK2HCD6VJ3G4I/sf61a3hL4meUtTL8+UoFQCQVaVATISBYGIjrFW1X8J7LS45wWDXgnVY8DyUiVLPxavylv/XNgBvMV5YxGDSpw+UfQdSmwtadegEwFRbXA2tPKpl4jcdv5s6EttLbwzZPltkXKtitw7aosBsBPMkmDYjCLQYUkj5f1qlolmttskwASegqacL8auZaHGsOpL2spUQq7epIIXoKSDJEX56dtqhiXSAQDE79+1LhidaY31CPeRTasE6LPw/jy+CNeFaI56VKSfvNWXwXx0zmCCUSlafjbJkgHmDzFebMY0CpzSPhWqRy06jB+VdvDPEC8K8laFFN4JG8GxrNwVWilL7PVZzRtKgkuICj+UqAN+1OAdrzinF+YVw6tSnBZajPq5avnUh4W8Sn/ACUtqWCpNpWNRsbjUf69qjJoukXildbAuqrR4kvatP8ADg/mAk/vFGT+Jb5ehaCtEwevyUBY++9NcgsC1tVITUYRx4ySAEuEnkBJ+g3rLM+PsLh9PnqLRX8KViFETBIHSr/JFk4skZpAK4mc4aWgLS4FJUJSRefYDc9qxRmGsGJTvFpI5TG00ZIWLMsxztliPOdSieRN46wNh3ppb8QcEpWlLwJ7X99pP2rrYyHDpVqLYW5uVuy4tR6kq9uQtXNnHDuFxrZS+yk6SYIGhaFdULRCh+xqbZVIc2cYlxIU2pK0nYpMj6ikXVO5ZnqstzF3Dlcj06dZjzkKPp1cg4BI1ACYvva18JjEutpWkyFCf+D3BqciqNi6xFZqFq1qFIZt4j4ww2BCPxDmlTitLaEpUtazIHpQm+5F6iHE+NC3Frkj8oPTTaB8/vVbcP5wcXniXXnFOJYQot+YoKjT6UXgAwpUzAqwMaoEpSEzF55alffaTU80rpD44+iFiFiIkW9UEgkRqA+e9YupNrkkxIEj59K7ksnVsNpkzYHt123rVjJkACJgXm880iLVzGw3utX397xeb+9DjPokRPebxaCRyra8k3O3SRt1+X961NpmxEx7gaue+470wGjNctQ4lSFpF+Xv396qnPMmVhXBvpJJQq/I7TtI7VcSnUGICnJn1aSI5R3P2pszrJUvtlIAII22KTyIrbjniZTjZXC0/iWJAAdRtG6kjdJE36iB+9cOS4gocBTvttP7VuQ2vCvQbwZ5CY7n9q2rKQoqQLL9XTSZuI5Cf3rq/RgSDFYs+lQT8W/vzFxc7Vr/ABCHPQ4Pi7bbAW61swbwWi4MH6yN/bpTfjmgkExpF7k2PXa5/asl9GjNGM4RVMtqCkn6jsRXK1k6m3mzy8xNyI5g/KuzD5lB3UJiCPh7T9+VOWOlaAGyCtJC4WI+EgmQTEdqu2uyaREPNKVhe+q57ybg1ljsH5agfyqGpB7Hl7g2ruxuB/8AjgwJSq9+R39r11ZbhPxGGUgAFafUjrIiUz0I/aqy9Jo3ZOs6QRcDtz5fP/PbTjXdC1aT8R1hIBG4ufrO9buHXblKrcr7/PoZpcNkeIxuJDWHaW4pMhWkwlF91LNkgdTvU+leDjkbS3CEpSVrcsAmSZNgEp5/0q1eFPDTykBeMVc38lBsP96xv7CPenPgHgJOXo1rIcxCkgKWB6UJ5oRNz3Vz7VK8TikJSSrlU0vR2/DiawYAAbSlAG2lMftUE8SvDd7MPKUl1tJbkSsFI0KiRaZvepPjuK9H8poqNR/GcXgnTiDonYJVIPZRAtWWaXReL9NfCnDZy1ASrHKWIJ0aElsE80keobda25Nxe1hn0tvOpUl9ai0u9rj+GoH4VCRB2NudRvPS7iSPKxAaaTuG7fc3moLxDwZi0jzZS82kSHErTqje6SZBojt22EtLSPR2PzIpSHQmUJkrAuQ3zXAEkDf2pixfE3/maOpOn1x8Kmj8LojePuD2qt8k8TcwYypS0paWUEIDqlSsI2lSPzQbTI3uDWPhvxk2ouNvIQFuKWogCEqSsnUAkWAEkQOtVJOrFFq6O7xgyQ6WsxbmRDTtuRktL+pKfmK3eDnGOtasM4qSr1IJ3JA2jpH7VMm8g/F5c9hlOA/w1IQPb+Uo9IIT9DXnHLcwXhcQlaSUrbVy3BFv3q4rKJMnUj1uRatKjTLw9xU2/gmsS6tDXmJk+YtKLpJSojUdpFqyxXF+CQnUrGYcDr5qT9ACSfpUlFC+HyVO4x0C5Xh3pPMAAKBtzkAVaGU49L6EOCAVmVT8QcE60xyggz8qrrwefCcy0kEhbLqbCY9IVJPIenepzhnks4tTYUChxettKTB1mQu/QiD9d5qeZbHx9Eya9QBGqCJ357fFHauXEGFCTE8pmR3PO9deWulTYlMk2Un8oj2rJ/CyfTIMCdhH9qxrRpY04gTJk6RYGL+wne9cSHDMJCjpN1EWBA3BNyPlTti8JF4vzG0Ae/L71zNYf1e5g2k8omN6koY8c2QCpRid0pBN9jF7Gm7Ch0q7GY12WAP9U9OVTxWXDT8O439/6VwYlpLZ22HUbbWFVdCqyGZ3w0MUkFSUpWm4ckQeyh1t9qgefYRbBSlQAUhUSCfUCJE/8damvF/FQbbOiyuSbfSefWRUGGauYtBZXKlSFNkAkyDcRzsSflXRx5Vb6MJ0OeWNykEWvffpb/uuxRCjpJ+dpM8/bYVw5ckoBCgSUk3EQDzsfaL3rsxIKkhQBkdLHrzvPKDvTfYI528LokGJ/LFh6dyQLRPKudvMIUJMc4UFECOgPwg9TzP1fMHlbS4/EOFAP5AQFEWiSfhT967XuEsMkBxD60gXIcKbpGwChtHsaWS9DF+DKvBqIi0HlNyDf4f+67si4IeQC4FoTquhtchZEztFjFPmX5kykEMBGtKfUpxYWURa8GVkm/IVw43iAqJ0KLi9lOEDSkDlItE8h8yKnKT0iqS2SPJPBkKf8/Eu+WhUK8hEapNzLmyQe0noRVkMBjCNhthtDaZ2SALncn9R7mq54c8RQjDll1YUtv4T+bQeRHY2mohxP4hlRUELhQPp36R7X3qrb0iaXbLa4h4yTh0+kpU4bRN/kBeq4z3xXWToLcX33g/WqwYxrqnCsKJUfiUSTA5z2rmxWKUpR1KmTy2+VX+O+xZ10WDi/FF1LcJLapi0GT12Nqjed8ZKxCEpCS3+qCLnsYmKjVFUuOKJc2ySYLjRbLQbZbSP1KWSsk/YCmzH5+89Zbhj9KfSnrsKbqKrFLZOTNzOMWkKSlRAUIUJsQe3yrdlGYeQ+27pCtCgqDsYrjop0Iv7PeMcVhMEzmGGQ0tDqEoXrk6dV2yQIkgkg33iqHxeJU44pxUalqUtUCBKiVGByua62sS84z5RdV5TYKw2pZCJH6U7EyfvTdUwjiqKk7FKid6JpKKskuDwU4ZcS9ikYjDPNKcw+hDi21pABUNaQSIBI0n/AOtM3E3AmLwmJBClqCVAtYkGdrjzE7hQ2kWNX/m+etYZsqfeSj/daxvzqEZh4n4BcjzELNx8oiZ252vWEnu0axX2b+GMxS80FSbwrSLeqAFA/wCkKn5RT+tlJEBICovGwPL/ADpVXcO8bMt5ohKHE+RiPSU3htw+lF+QUYBiwtVqMm5AMCYUB22JmscaNLsasVhwNiLSdRuJ+vPoOtJkzCdcgzvyuNt+QrrxaDMq6kCTMdIiwMXrXw8s61+okDcWJsTEx2NQl8i70b83fSygqMC1tX3jvVH8Y8fLWpSEewWlVo9hzqUeMGdnSAlfpkixkzt7f2qreHsnOIdiJSm6p59BNbwin8mYyb/yjUzhn8SoQFuHYH+xNqnuGwTWWNhYMuAjzFkcyLIECwH3pywuEbwydbsWEAT8PSRtNx9aZMbihiAskygSex5R+pV5E9+1Dllrwajj/SRuZq1iEEqZRqWkFSphWqIBBHbnWnBYbDaQPWT3UJPy6dqjWXOFpJ/iQALRcR8Okza0/KK4M8f8pSTchUiUmLneflH1NSoeIeXpPFYvDISYaT6rhSkhUqHU3NRvMcYgKCUm4N0KsOpB3sbdKZ8s4gSpBS6Up76jeNv+61ZjlakguMvEpIvtPa43G9UoU9icr6N+d4kylxRRpJ0rSkHZUGSRyFoT2ptxGaqUISS00NpuowLQn/IneuV51JQrU0ouH/yTKT8oie9N7jxMSZgQPatlEzbOzDZjoKtIPqGkqJvfmf8APrWhGKIVISknuJme1c6RerJwnD6cLgw5oKXvLDijP8UKAKhpVH8MAxtfr0ok1ESTZAMTmK1SPSkc0oSEj7VyUpNJVkixSVlyrGgAooooAKUUlFAE1w+VFrCr1QgLwusFxTiNZ1avSGFLSo3gebpF9t6hVWHimfLwZkeTrwiSPNT+CLvM+WGZGNFx/Mjl1NV4amI2FFFFUI9cMnAZwwVAJeQFFtUghSFjdJnY3n51GMX/AOn3L1KlK8Q2P0haSPumabOAsQcJmGY4dqAj8SgBIEJSSFgkJ5G3WrgIrOLTLaaKK4k8IMHhEhSMQ6F2KSopNwbEACd4+9T/AIR4iRi8NrTcyQsIAmU2Vz3tamLxba8vDqdCjIRMcjqJEHtAv1qsfCniNxrGFoR5eI+JOwCkyQR8iRHftWW3b+i9KkXnmaEibKAiVHfrHaRTDkWJUl11v07DVAiTsB3Ec+9SXyQtCiBpS2bJF7xuT/Sq8fxq0Yu6pLnqWQAmQkfDA/ftWLXpqnobeMOH0Yx0oC9CkqInkoiZMCeguYrmyfIGcGj1r1zBKkA3UCLEHobRtUswq9ThTpSAEpVAG5URJPMm+5pxzTDJgekGxibxaLARSzdV4GKuysuOc2CEaEgwQkzYgqNybH3+dNGVZoylsSYJiUhClFIEch13NY5q9+IxRZI0tg6oTvMRufeu/AMFCQmRcJJIBBsYHOOddCSUTK7Yr2IwqUlTal6TYEgqKjJMJTEfOoviswbWVBQVcQkwAExtanPi3HqTDYAGoSVC2xj+lRQmtIR1ZEn4bXmFIMKEcx3BuCDzFbMNmLiCClRtyNxHSDyp24eCcQUYd1AIJ9CxZaJ5A8x2NN2dZeGHigEkDmRVXbomvTncxSiImBM6Rt9K68jyNzFPJab0gndSjCUgbkn+gueVN1dmCzVxqNCiNNxFv2+Y9jTfWgX7LqyTgLC4EBU63IgvOCwUYHoTsjf3pr4xxag2oJg2Pw6ZiBMn9MTI59opiyfi15bYSozJKZkx6O3QixFR/PM3UsEHrAmDCVCYFu2/euVQblbN3JKOiNkUUlBrrOcWaSig0AFFFFABSikooAn2EaJwTgZ9RGCBdOFHnj4pP4n8R/IIAP8AJ6GoCasbioHDYDBl5SsV+JwikteYop/Cx5R/h6I1AhQEKn4RVc0kNhRRRTEf/9k=">
            <a:hlinkClick r:id="rId2"/>
          </p:cNvPr>
          <p:cNvSpPr>
            <a:spLocks noChangeAspect="1" noChangeArrowheads="1"/>
          </p:cNvSpPr>
          <p:nvPr/>
        </p:nvSpPr>
        <p:spPr bwMode="auto">
          <a:xfrm>
            <a:off x="5815013" y="-898525"/>
            <a:ext cx="2857500" cy="1876425"/>
          </a:xfrm>
          <a:prstGeom prst="rect">
            <a:avLst/>
          </a:prstGeom>
          <a:noFill/>
          <a:ln w="9525">
            <a:noFill/>
            <a:miter lim="800000"/>
            <a:headEnd/>
            <a:tailEnd/>
          </a:ln>
        </p:spPr>
        <p:txBody>
          <a:bodyPr/>
          <a:lstStyle/>
          <a:p>
            <a:endParaRPr lang="he-IL"/>
          </a:p>
        </p:txBody>
      </p:sp>
      <p:sp>
        <p:nvSpPr>
          <p:cNvPr id="18438" name="AutoShape 5" descr="data:image/jpeg;base64,/9j/4AAQSkZJRgABAQAAAQABAAD/2wCEAAkGBhQSEBUUEhIUFBUVFRgVFBQUFBcXFxcUFBcWFBUWGBUXHCYeGBkjGRUVHy8gIycpLCwsFh4xNTAqNSYrLCkBCQoKDgwOGg8PGikkHyQsKSkpLCopLCksLCopKSwsKSwpLCwsKSwsLCksLCwsLCwpLCwpKSwsLCksKSwsLCwpLP/AABEIAJ0A8AMBIgACEQEDEQH/xAAcAAABBAMBAAAAAAAAAAAAAAAAAQUGBwIDBAj/xAA8EAABAwIEBAQEBAUEAQUAAAABAgMRACEEBRIxBkFRYQcTInEygZGhFEJSsSMzwdHwYnLh8UMIFSSCkv/EABkBAAMBAQEAAAAAAAAAAAAAAAABAgMEBf/EACIRAAICAgMAAgMBAAAAAAAAAAABAhESIQMxQSJRE2FxMv/aAAwDAQACEQMRAD8Au+ikmiixi0Uk0UwFopKJoAWikmigBaKJpj4t4rawGHLrgKibIbTGpaomBOwHM0m6AcMyzdnDp1PuttJ6uLCQYvad/lVf47x/y5twoSl90JMeYhCdBjmNSgSPlVS8S8Tf+6YkrfVpX8LSApSkJH5UgAGL7kG95powPCOIeJSjDrJ2Fjp6b7j3NRl9jouTJvHpD7xR+GKUydJ8yVaQfiI07bWFx3qS4XxYwRQgrUptS5Gkp1QQnXunkREHuK88Yjh/F4FaXHsK63GygPTMbzcTeteGxS1JJeXoglaCU2LiiEkn2C9XeKVvxj16es8Bm7TwlpxC5/SoE7A3G43H1rsryxwxxO9gsW1pX5ZCdBLs6EochRUofmtCr846V6RyDiRjFoll1DhT8WhUx36weVUpeMTQ7UUUVYgooooAKKKKACiiigAooooAKKKKACiiaKAMZomsCaAakDOlmsZpKLAzopKJp2AtFJRRYGLroSkqUYABJPQC5Neb/ETjY5piw20T5SJSgIG97qWo/sKujxLxC05c4G7FxSGyeiFKGs3/ANII+dVJwLwT+IcLi58sKJJAjVBskfespyKirJN4f8ANsIDqyVLNz797W9qsPCIQkiwA/btTViMU3h2wLJAslAHIdq4muOGEkJcBAJgKIIufesE97NWtaJe4gEbgg8iJH0qNcQ8E4XFI/isImCNSRpUJ5jvTvhcWhQlKpEW6UuMQsTCpHvzq27VkpUUBxLwErL3PNSvzmr/EmVJPIKEwYgX2rh4FzZxnMG3MO6lJ1DzEuOaA4DZSCo2j3q286c9KkOiReJuPcVSfEmVHC4jUgAoJ1CRIB3Iv/l6OOeWmE447PW+Gf1pB/Yg/cVtqJeF+bJxGWsuJMmNKhyStPpUB2tPzqW10RdrZk+woooqgCiiigAopKKAFopKKAFpKJrEmlYCzQVVrJpCamwFNFIaBSAymkmsprGmAoNKDSCloAJomgUtMCC8XYpWKdewbgLbCPI1OpuVKc1OEQRAACImZvXRlYQlEMJ0o2AHQekfWK1cbYQqUEgqSlbrSndEhRQ2LbcrQexPSt+FIB6AWgbTA2rkk/kdEVoYc8GMQStp3DMn8pdSqVAcvMV6Ue1z3qE5rmGZ4oeS7hkPTPqaU2opMWW24lQKSDyMg1amM4jw7CVl5YAi4MaY9jvTTw1xA3itSsNhwhgK0+aEob1qH6UpEkCdzQtIHsZsJ52EykPvyh1tJLiCZ+E+m462261Dsn40zHFrhD+HakyA6uBfrv03MVZvF8/hVoKbRMHYgEG/XaobjeBEusoew2HCkuICiGHPKdSTuQCoIdT2Ok+9Ea3oHYuYZq8mGMVpDpHpU2ZSTE2O8Gqy4pxLhxEKJsAU9gb1KnOFcWyE6wstNkKSHCkOoggkBIUQU22mmPi7ClQbWkTADfclRKgIF+1acaSZE7aLa/wDTxqODeJJ0h0gDYSUpm3PlerbqK+GnDH4DLWmVGVkeY5aIW4Aop+Vh8qlVbxMmFE0UUwCiaKKLAKSiiaQBSTSzWM0ABNYlVKVViTSAxKqxKqFGteupKNyl0JXSrTWAFAjbNJQBRFMQA0oNJppYpgLSE0tYqFADNxLh/R5g1EpBSQD+VUXPUA3qJ5jjTphPMj/P2p54v4qRhgpnEIW2l5JQw+AVNKcIs2opu2ueogi4O8QpnHawnUPhkkTtH+GuTmW7OjjeqIWMixOZZgppa9LTagpwzsneB1VH03qa4vE4rK2whhpDuFAtFnGzGpQEn+ILz13qM4zhzE4h53EYRwtGQYCiNRGmJi1oH2phzXOszZYLGIU6W1SFBaQbARGtMnTftyrRfKla/hPR25l4vvPDSpsaeQ1TA52Nd/DnHymX3EoBGHclbaFclT69N7Am+k1WjLoBJKZtA7d45064rGpe8tLadBSm+0QE+q/yrR8a+iFNkx4q4q8wS0YJMK+s/wB6ZMlwzmMcYwrM+YrEalLJ25pV/tQhK1fOo5hnzCk3JVAF+9X/AODPBYw7KsW4D5r1myoQUtWuBy1GfkB1oUVHQOTeyz0bVlNa0mswatEBNLNJRFMAmiaQ0UgF1UmqkNYmgDIqrGawNY6qVjo2E1rUusfMrWpdTY6MlqrVrpFqrnKqmykh6Kax0VtpIrajM0POJQNSjAHWormnHqUSEp68pMDsOfauXi3OStehKoSDpkHc7XioZiGyQSAo+g7RyJB7A7d65ZcjbpG8Yatj8vxOWFCSACqBKRePnY9jT9k3iAl3+YiLwFJ/saqHNcoUZCUrF7qUpR0hOwuee96a8tzxTBCDrIUoCdgCe2wMTTWVaYnXqPQeM40YbAKgsg7EJBH1mnDJs3bxTXmNElMlJBEKSpO6VDkdj9KpzAZybhRBExBFjtaTanjhzMBhMSXWifLcgPsFUgxZLjeo+lSb22UJHSiPI7+QSgq0WZm+UN4llTTyQtCxBHMdCDyUNwrcGqlzrA/gHEtv+pIMB2I1Nq9IUqPzJVAUB+qdjVwIxAUkKSQpJEhQvI7U0cTcON45gtPAnmkgwUG4kH9UWjYixmtJxUiIuiAurWyyVM+q0258t+kW+VQ7H8eOpP8AHwiY2+KCet947GRXfjc3xOTvBnEArRpIae0kJcSIuAdlgWI6+9M2c+JGHxAKV4UKnYqCZFom1Yxg/VZq5L7IfmBZcc/gNqTqO0k94E1qViChHlIAkmFqFyf9IPT23rdjswaEjDtqQDYlRkweXapx4KcJh7EKxbqZbw5hsHZT5uDf9Iv7lNdPSMO2TLw58J2W8ETj2EuOv6VlCplpCbpSCIIUZlUdhyNWm3AAAEAAAAbACwA+VcAd71vbd96jKyqO5JrMVztrrcDVolmcUsUgrKqEJFIRWVIaAMFCsTWZFYmkBrVWCq26aQt1JRoJrWo1vUitK01LGjSoVjFKusUmpLH2uHOcZ5TDi+YTCf8AcbCu6opxxjoCGgYn1K9hYf3rXkljFszirdEKxidSrgyYEi8JtJPvW5LO8Tbfb5E9P+KGkfmUJ1QSSI3m0n7dKxdUTMT6bkkG07RH9a886zlxOD3IsTuLXnryqI8R5MFpKohYE21XO8dATUvdNyVEcrAT7SeprDFYVKk+pNz1PT9quLohqyBZJniVmFKIXG0QoH9IJ+vSk4tzFSEykq9SrGAIgXkDr0NcPGOSllzzkApBN4mxnftXFhczDzZac5iyp2IuFR9o6V0qKfyRi3WmTLwz8UHMM55bqits/Em3/wCk9FX+1egWHkuoS42QpChII2vz9+1eOtK2HCD6VJ3G4I/sf61a3hL4meUtTL8+UoFQCQVaVATISBYGIjrFW1X8J7LS45wWDXgnVY8DyUiVLPxavylv/XNgBvMV5YxGDSpw+UfQdSmwtadegEwFRbXA2tPKpl4jcdv5s6EttLbwzZPltkXKtitw7aosBsBPMkmDYjCLQYUkj5f1qlolmttskwASegqacL8auZaHGsOpL2spUQq7epIIXoKSDJEX56dtqhiXSAQDE79+1LhidaY31CPeRTasE6LPw/jy+CNeFaI56VKSfvNWXwXx0zmCCUSlafjbJkgHmDzFebMY0CpzSPhWqRy06jB+VdvDPEC8K8laFFN4JG8GxrNwVWilL7PVZzRtKgkuICj+UqAN+1OAdrzinF+YVw6tSnBZajPq5avnUh4W8Sn/ACUtqWCpNpWNRsbjUf69qjJoukXildbAuqrR4kvatP8ADg/mAk/vFGT+Jb5ehaCtEwevyUBY++9NcgsC1tVITUYRx4ySAEuEnkBJ+g3rLM+PsLh9PnqLRX8KViFETBIHSr/JFk4skZpAK4mc4aWgLS4FJUJSRefYDc9qxRmGsGJTvFpI5TG00ZIWLMsxztliPOdSieRN46wNh3ppb8QcEpWlLwJ7X99pP2rrYyHDpVqLYW5uVuy4tR6kq9uQtXNnHDuFxrZS+yk6SYIGhaFdULRCh+xqbZVIc2cYlxIU2pK0nYpMj6ikXVO5ZnqstzF3Dlcj06dZjzkKPp1cg4BI1ACYvva18JjEutpWkyFCf+D3BqciqNi6xFZqFq1qFIZt4j4ww2BCPxDmlTitLaEpUtazIHpQm+5F6iHE+NC3Frkj8oPTTaB8/vVbcP5wcXniXXnFOJYQot+YoKjT6UXgAwpUzAqwMaoEpSEzF55alffaTU80rpD44+iFiFiIkW9UEgkRqA+e9YupNrkkxIEj59K7ksnVsNpkzYHt123rVjJkACJgXm880iLVzGw3utX397xeb+9DjPokRPebxaCRyra8k3O3SRt1+X961NpmxEx7gaue+470wGjNctQ4lSFpF+Xv396qnPMmVhXBvpJJQq/I7TtI7VcSnUGICnJn1aSI5R3P2pszrJUvtlIAII22KTyIrbjniZTjZXC0/iWJAAdRtG6kjdJE36iB+9cOS4gocBTvttP7VuQ2vCvQbwZ5CY7n9q2rKQoqQLL9XTSZuI5Cf3rq/RgSDFYs+lQT8W/vzFxc7Vr/ABCHPQ4Pi7bbAW61swbwWi4MH6yN/bpTfjmgkExpF7k2PXa5/asl9GjNGM4RVMtqCkn6jsRXK1k6m3mzy8xNyI5g/KuzD5lB3UJiCPh7T9+VOWOlaAGyCtJC4WI+EgmQTEdqu2uyaREPNKVhe+q57ybg1ljsH5agfyqGpB7Hl7g2ruxuB/8AjgwJSq9+R39r11ZbhPxGGUgAFafUjrIiUz0I/aqy9Jo3ZOs6QRcDtz5fP/PbTjXdC1aT8R1hIBG4ufrO9buHXblKrcr7/PoZpcNkeIxuJDWHaW4pMhWkwlF91LNkgdTvU+leDjkbS3CEpSVrcsAmSZNgEp5/0q1eFPDTykBeMVc38lBsP96xv7CPenPgHgJOXo1rIcxCkgKWB6UJ5oRNz3Vz7VK8TikJSSrlU0vR2/DiawYAAbSlAG2lMftUE8SvDd7MPKUl1tJbkSsFI0KiRaZvepPjuK9H8poqNR/GcXgnTiDonYJVIPZRAtWWaXReL9NfCnDZy1ASrHKWIJ0aElsE80keobda25Nxe1hn0tvOpUl9ai0u9rj+GoH4VCRB2NudRvPS7iSPKxAaaTuG7fc3moLxDwZi0jzZS82kSHErTqje6SZBojt22EtLSPR2PzIpSHQmUJkrAuQ3zXAEkDf2pixfE3/maOpOn1x8Kmj8LojePuD2qt8k8TcwYypS0paWUEIDqlSsI2lSPzQbTI3uDWPhvxk2ouNvIQFuKWogCEqSsnUAkWAEkQOtVJOrFFq6O7xgyQ6WsxbmRDTtuRktL+pKfmK3eDnGOtasM4qSr1IJ3JA2jpH7VMm8g/F5c9hlOA/w1IQPb+Uo9IIT9DXnHLcwXhcQlaSUrbVy3BFv3q4rKJMnUj1uRatKjTLw9xU2/gmsS6tDXmJk+YtKLpJSojUdpFqyxXF+CQnUrGYcDr5qT9ACSfpUlFC+HyVO4x0C5Xh3pPMAAKBtzkAVaGU49L6EOCAVmVT8QcE60xyggz8qrrwefCcy0kEhbLqbCY9IVJPIenepzhnks4tTYUChxettKTB1mQu/QiD9d5qeZbHx9Eya9QBGqCJ357fFHauXEGFCTE8pmR3PO9deWulTYlMk2Un8oj2rJ/CyfTIMCdhH9qxrRpY04gTJk6RYGL+wne9cSHDMJCjpN1EWBA3BNyPlTti8JF4vzG0Ae/L71zNYf1e5g2k8omN6koY8c2QCpRid0pBN9jF7Gm7Ch0q7GY12WAP9U9OVTxWXDT8O439/6VwYlpLZ22HUbbWFVdCqyGZ3w0MUkFSUpWm4ckQeyh1t9qgefYRbBSlQAUhUSCfUCJE/8damvF/FQbbOiyuSbfSefWRUGGauYtBZXKlSFNkAkyDcRzsSflXRx5Vb6MJ0OeWNykEWvffpb/uuxRCjpJ+dpM8/bYVw5ckoBCgSUk3EQDzsfaL3rsxIKkhQBkdLHrzvPKDvTfYI528LokGJ/LFh6dyQLRPKudvMIUJMc4UFECOgPwg9TzP1fMHlbS4/EOFAP5AQFEWiSfhT967XuEsMkBxD60gXIcKbpGwChtHsaWS9DF+DKvBqIi0HlNyDf4f+67si4IeQC4FoTquhtchZEztFjFPmX5kykEMBGtKfUpxYWURa8GVkm/IVw43iAqJ0KLi9lOEDSkDlItE8h8yKnKT0iqS2SPJPBkKf8/Eu+WhUK8hEapNzLmyQe0noRVkMBjCNhthtDaZ2SALncn9R7mq54c8RQjDll1YUtv4T+bQeRHY2mohxP4hlRUELhQPp36R7X3qrb0iaXbLa4h4yTh0+kpU4bRN/kBeq4z3xXWToLcX33g/WqwYxrqnCsKJUfiUSTA5z2rmxWKUpR1KmTy2+VX+O+xZ10WDi/FF1LcJLapi0GT12Nqjed8ZKxCEpCS3+qCLnsYmKjVFUuOKJc2ySYLjRbLQbZbSP1KWSsk/YCmzH5+89Zbhj9KfSnrsKbqKrFLZOTNzOMWkKSlRAUIUJsQe3yrdlGYeQ+27pCtCgqDsYrjop0Iv7PeMcVhMEzmGGQ0tDqEoXrk6dV2yQIkgkg33iqHxeJU44pxUalqUtUCBKiVGByua62sS84z5RdV5TYKw2pZCJH6U7EyfvTdUwjiqKk7FKid6JpKKskuDwU4ZcS9ikYjDPNKcw+hDi21pABUNaQSIBI0n/AOtM3E3AmLwmJBClqCVAtYkGdrjzE7hQ2kWNX/m+etYZsqfeSj/daxvzqEZh4n4BcjzELNx8oiZ252vWEnu0axX2b+GMxS80FSbwrSLeqAFA/wCkKn5RT+tlJEBICovGwPL/ADpVXcO8bMt5ohKHE+RiPSU3htw+lF+QUYBiwtVqMm5AMCYUB22JmscaNLsasVhwNiLSdRuJ+vPoOtJkzCdcgzvyuNt+QrrxaDMq6kCTMdIiwMXrXw8s61+okDcWJsTEx2NQl8i70b83fSygqMC1tX3jvVH8Y8fLWpSEewWlVo9hzqUeMGdnSAlfpkixkzt7f2qreHsnOIdiJSm6p59BNbwin8mYyb/yjUzhn8SoQFuHYH+xNqnuGwTWWNhYMuAjzFkcyLIECwH3pywuEbwydbsWEAT8PSRtNx9aZMbihiAskygSex5R+pV5E9+1Dllrwajj/SRuZq1iEEqZRqWkFSphWqIBBHbnWnBYbDaQPWT3UJPy6dqjWXOFpJ/iQALRcR8Okza0/KK4M8f8pSTchUiUmLneflH1NSoeIeXpPFYvDISYaT6rhSkhUqHU3NRvMcYgKCUm4N0KsOpB3sbdKZ8s4gSpBS6Up76jeNv+61ZjlakguMvEpIvtPa43G9UoU9icr6N+d4kylxRRpJ0rSkHZUGSRyFoT2ptxGaqUISS00NpuowLQn/IneuV51JQrU0ouH/yTKT8oie9N7jxMSZgQPatlEzbOzDZjoKtIPqGkqJvfmf8APrWhGKIVISknuJme1c6RerJwnD6cLgw5oKXvLDijP8UKAKhpVH8MAxtfr0ok1ESTZAMTmK1SPSkc0oSEj7VyUpNJVkixSVlyrGgAooooAKUUlFAE1w+VFrCr1QgLwusFxTiNZ1avSGFLSo3gebpF9t6hVWHimfLwZkeTrwiSPNT+CLvM+WGZGNFx/Mjl1NV4amI2FFFFUI9cMnAZwwVAJeQFFtUghSFjdJnY3n51GMX/AOn3L1KlK8Q2P0haSPumabOAsQcJmGY4dqAj8SgBIEJSSFgkJ5G3WrgIrOLTLaaKK4k8IMHhEhSMQ6F2KSopNwbEACd4+9T/AIR4iRi8NrTcyQsIAmU2Vz3tamLxba8vDqdCjIRMcjqJEHtAv1qsfCniNxrGFoR5eI+JOwCkyQR8iRHftWW3b+i9KkXnmaEibKAiVHfrHaRTDkWJUl11v07DVAiTsB3Ec+9SXyQtCiBpS2bJF7xuT/Sq8fxq0Yu6pLnqWQAmQkfDA/ftWLXpqnobeMOH0Yx0oC9CkqInkoiZMCeguYrmyfIGcGj1r1zBKkA3UCLEHobRtUswq9ThTpSAEpVAG5URJPMm+5pxzTDJgekGxibxaLARSzdV4GKuysuOc2CEaEgwQkzYgqNybH3+dNGVZoylsSYJiUhClFIEch13NY5q9+IxRZI0tg6oTvMRufeu/AMFCQmRcJJIBBsYHOOddCSUTK7Yr2IwqUlTal6TYEgqKjJMJTEfOoviswbWVBQVcQkwAExtanPi3HqTDYAGoSVC2xj+lRQmtIR1ZEn4bXmFIMKEcx3BuCDzFbMNmLiCClRtyNxHSDyp24eCcQUYd1AIJ9CxZaJ5A8x2NN2dZeGHigEkDmRVXbomvTncxSiImBM6Rt9K68jyNzFPJab0gndSjCUgbkn+gueVN1dmCzVxqNCiNNxFv2+Y9jTfWgX7LqyTgLC4EBU63IgvOCwUYHoTsjf3pr4xxag2oJg2Pw6ZiBMn9MTI59opiyfi15bYSozJKZkx6O3QixFR/PM3UsEHrAmDCVCYFu2/euVQblbN3JKOiNkUUlBrrOcWaSig0AFFFFABSikooAn2EaJwTgZ9RGCBdOFHnj4pP4n8R/IIAP8AJ6GoCasbioHDYDBl5SsV+JwikteYop/Cx5R/h6I1AhQEKn4RVc0kNhRRRTEf/9k=">
            <a:hlinkClick r:id="rId2"/>
          </p:cNvPr>
          <p:cNvSpPr>
            <a:spLocks noChangeAspect="1" noChangeArrowheads="1"/>
          </p:cNvSpPr>
          <p:nvPr/>
        </p:nvSpPr>
        <p:spPr bwMode="auto">
          <a:xfrm>
            <a:off x="5815013" y="-898525"/>
            <a:ext cx="2857500" cy="1876425"/>
          </a:xfrm>
          <a:prstGeom prst="rect">
            <a:avLst/>
          </a:prstGeom>
          <a:noFill/>
          <a:ln w="9525">
            <a:noFill/>
            <a:miter lim="800000"/>
            <a:headEnd/>
            <a:tailEnd/>
          </a:ln>
        </p:spPr>
        <p:txBody>
          <a:bodyPr/>
          <a:lstStyle/>
          <a:p>
            <a:endParaRPr lang="he-IL"/>
          </a:p>
        </p:txBody>
      </p:sp>
      <p:pic>
        <p:nvPicPr>
          <p:cNvPr id="18439" name="Picture 7" descr="הפסיכולוג מאסלו"/>
          <p:cNvPicPr>
            <a:picLocks noChangeAspect="1" noChangeArrowheads="1"/>
          </p:cNvPicPr>
          <p:nvPr/>
        </p:nvPicPr>
        <p:blipFill>
          <a:blip r:embed="rId3" cstate="print"/>
          <a:srcRect/>
          <a:stretch>
            <a:fillRect/>
          </a:stretch>
        </p:blipFill>
        <p:spPr bwMode="auto">
          <a:xfrm>
            <a:off x="611188" y="1419225"/>
            <a:ext cx="3313112" cy="2881313"/>
          </a:xfrm>
          <a:prstGeom prst="rect">
            <a:avLst/>
          </a:prstGeom>
          <a:noFill/>
          <a:ln w="9525">
            <a:noFill/>
            <a:miter lim="800000"/>
            <a:headEnd/>
            <a:tailEnd/>
          </a:ln>
        </p:spPr>
      </p:pic>
      <p:sp>
        <p:nvSpPr>
          <p:cNvPr id="18440" name="TextBox 8"/>
          <p:cNvSpPr txBox="1">
            <a:spLocks noChangeArrowheads="1"/>
          </p:cNvSpPr>
          <p:nvPr/>
        </p:nvSpPr>
        <p:spPr bwMode="auto">
          <a:xfrm>
            <a:off x="2124075" y="2427288"/>
            <a:ext cx="1871663" cy="461962"/>
          </a:xfrm>
          <a:prstGeom prst="rect">
            <a:avLst/>
          </a:prstGeom>
          <a:noFill/>
          <a:ln w="9525">
            <a:noFill/>
            <a:miter lim="800000"/>
            <a:headEnd/>
            <a:tailEnd/>
          </a:ln>
        </p:spPr>
        <p:txBody>
          <a:bodyPr>
            <a:spAutoFit/>
          </a:bodyPr>
          <a:lstStyle/>
          <a:p>
            <a:r>
              <a:rPr lang="he-IL" sz="2400" b="1"/>
              <a:t>1908-1970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AutoShape 4" descr="9k="/>
          <p:cNvSpPr>
            <a:spLocks noChangeAspect="1" noChangeArrowheads="1"/>
          </p:cNvSpPr>
          <p:nvPr/>
        </p:nvSpPr>
        <p:spPr bwMode="auto">
          <a:xfrm>
            <a:off x="4419600" y="2457450"/>
            <a:ext cx="304800" cy="228600"/>
          </a:xfrm>
          <a:prstGeom prst="rect">
            <a:avLst/>
          </a:prstGeom>
          <a:noFill/>
          <a:ln w="9525">
            <a:noFill/>
            <a:miter lim="800000"/>
            <a:headEnd/>
            <a:tailEnd/>
          </a:ln>
        </p:spPr>
        <p:txBody>
          <a:bodyPr/>
          <a:lstStyle/>
          <a:p>
            <a:endParaRPr lang="he-IL"/>
          </a:p>
        </p:txBody>
      </p:sp>
      <p:sp>
        <p:nvSpPr>
          <p:cNvPr id="19459" name="AutoShape 5" descr="9k="/>
          <p:cNvSpPr>
            <a:spLocks noChangeAspect="1" noChangeArrowheads="1"/>
          </p:cNvSpPr>
          <p:nvPr/>
        </p:nvSpPr>
        <p:spPr bwMode="auto">
          <a:xfrm>
            <a:off x="4419600" y="2457450"/>
            <a:ext cx="304800" cy="228600"/>
          </a:xfrm>
          <a:prstGeom prst="rect">
            <a:avLst/>
          </a:prstGeom>
          <a:noFill/>
          <a:ln w="9525">
            <a:noFill/>
            <a:miter lim="800000"/>
            <a:headEnd/>
            <a:tailEnd/>
          </a:ln>
        </p:spPr>
        <p:txBody>
          <a:bodyPr/>
          <a:lstStyle/>
          <a:p>
            <a:endParaRPr lang="he-IL"/>
          </a:p>
        </p:txBody>
      </p:sp>
      <p:pic>
        <p:nvPicPr>
          <p:cNvPr id="19460" name="Picture 6" descr="http://data.ba-bamail.co.il/Images/2011/7/12/445d4b2e-20d3-4e2b-b75b-0926cae9e187.jpg"/>
          <p:cNvPicPr>
            <a:picLocks noChangeAspect="1" noChangeArrowheads="1"/>
          </p:cNvPicPr>
          <p:nvPr/>
        </p:nvPicPr>
        <p:blipFill>
          <a:blip r:embed="rId2" cstate="print"/>
          <a:srcRect/>
          <a:stretch>
            <a:fillRect/>
          </a:stretch>
        </p:blipFill>
        <p:spPr bwMode="auto">
          <a:xfrm>
            <a:off x="0" y="1491630"/>
            <a:ext cx="5113139" cy="3191869"/>
          </a:xfrm>
          <a:prstGeom prst="rect">
            <a:avLst/>
          </a:prstGeom>
          <a:noFill/>
          <a:ln w="9525">
            <a:noFill/>
            <a:miter lim="800000"/>
            <a:headEnd/>
            <a:tailEnd/>
          </a:ln>
        </p:spPr>
      </p:pic>
      <p:sp>
        <p:nvSpPr>
          <p:cNvPr id="19461" name="TextBox 6"/>
          <p:cNvSpPr txBox="1">
            <a:spLocks noChangeArrowheads="1"/>
          </p:cNvSpPr>
          <p:nvPr/>
        </p:nvSpPr>
        <p:spPr bwMode="auto">
          <a:xfrm>
            <a:off x="0" y="555526"/>
            <a:ext cx="8820151" cy="923330"/>
          </a:xfrm>
          <a:prstGeom prst="rect">
            <a:avLst/>
          </a:prstGeom>
          <a:noFill/>
          <a:ln w="9525">
            <a:noFill/>
            <a:miter lim="800000"/>
            <a:headEnd/>
            <a:tailEnd/>
          </a:ln>
        </p:spPr>
        <p:txBody>
          <a:bodyPr wrap="square">
            <a:spAutoFit/>
          </a:bodyPr>
          <a:lstStyle/>
          <a:p>
            <a:r>
              <a:rPr lang="he-IL" sz="5400" b="1" dirty="0">
                <a:solidFill>
                  <a:srgbClr val="0070C0"/>
                </a:solidFill>
              </a:rPr>
              <a:t>פירמידת הצרכים של מסלאו</a:t>
            </a:r>
          </a:p>
        </p:txBody>
      </p:sp>
      <p:sp>
        <p:nvSpPr>
          <p:cNvPr id="6" name="TextBox 5"/>
          <p:cNvSpPr txBox="1"/>
          <p:nvPr/>
        </p:nvSpPr>
        <p:spPr>
          <a:xfrm>
            <a:off x="5004048" y="4011910"/>
            <a:ext cx="2160240" cy="36933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wrap="square" rtlCol="1">
            <a:spAutoFit/>
          </a:bodyPr>
          <a:lstStyle/>
          <a:p>
            <a:r>
              <a:rPr lang="he-IL" b="1" dirty="0" smtClean="0">
                <a:solidFill>
                  <a:schemeClr val="tx1"/>
                </a:solidFill>
              </a:rPr>
              <a:t>צרכים בסיסיים</a:t>
            </a:r>
            <a:endParaRPr lang="he-IL" b="1" dirty="0">
              <a:solidFill>
                <a:schemeClr val="tx1"/>
              </a:solidFill>
            </a:endParaRPr>
          </a:p>
        </p:txBody>
      </p:sp>
      <p:sp>
        <p:nvSpPr>
          <p:cNvPr id="7" name="TextBox 6"/>
          <p:cNvSpPr txBox="1"/>
          <p:nvPr/>
        </p:nvSpPr>
        <p:spPr>
          <a:xfrm>
            <a:off x="5004048" y="3579862"/>
            <a:ext cx="2160240" cy="369332"/>
          </a:xfrm>
          <a:prstGeom prst="rect">
            <a:avLst/>
          </a:prstGeom>
          <a:solidFill>
            <a:srgbClr val="F2B300"/>
          </a:solidFill>
        </p:spPr>
        <p:txBody>
          <a:bodyPr wrap="square" rtlCol="1">
            <a:spAutoFit/>
          </a:bodyPr>
          <a:lstStyle/>
          <a:p>
            <a:r>
              <a:rPr lang="he-IL" b="1" dirty="0" smtClean="0"/>
              <a:t>ביטחון והגנה</a:t>
            </a:r>
            <a:endParaRPr lang="he-IL" b="1" dirty="0"/>
          </a:p>
        </p:txBody>
      </p:sp>
      <p:sp>
        <p:nvSpPr>
          <p:cNvPr id="8" name="TextBox 7"/>
          <p:cNvSpPr txBox="1"/>
          <p:nvPr/>
        </p:nvSpPr>
        <p:spPr>
          <a:xfrm>
            <a:off x="4932040" y="2931790"/>
            <a:ext cx="2160240" cy="369332"/>
          </a:xfrm>
          <a:prstGeom prst="rect">
            <a:avLst/>
          </a:prstGeom>
          <a:solidFill>
            <a:srgbClr val="FFFF00"/>
          </a:solidFill>
        </p:spPr>
        <p:txBody>
          <a:bodyPr wrap="square" rtlCol="1">
            <a:spAutoFit/>
          </a:bodyPr>
          <a:lstStyle/>
          <a:p>
            <a:r>
              <a:rPr lang="he-IL" b="1" dirty="0" smtClean="0"/>
              <a:t>שייכות וקבלה</a:t>
            </a:r>
            <a:endParaRPr lang="he-IL" b="1" dirty="0"/>
          </a:p>
        </p:txBody>
      </p:sp>
      <p:sp>
        <p:nvSpPr>
          <p:cNvPr id="9" name="Right Brace 8"/>
          <p:cNvSpPr/>
          <p:nvPr/>
        </p:nvSpPr>
        <p:spPr>
          <a:xfrm>
            <a:off x="7524328" y="3507854"/>
            <a:ext cx="360040" cy="1008112"/>
          </a:xfrm>
          <a:prstGeom prst="rightBrace">
            <a:avLst>
              <a:gd name="adj1" fmla="val 23704"/>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b="1" dirty="0"/>
          </a:p>
        </p:txBody>
      </p:sp>
      <p:sp>
        <p:nvSpPr>
          <p:cNvPr id="10" name="TextBox 9"/>
          <p:cNvSpPr txBox="1"/>
          <p:nvPr/>
        </p:nvSpPr>
        <p:spPr>
          <a:xfrm>
            <a:off x="8100392" y="3579862"/>
            <a:ext cx="755576" cy="923330"/>
          </a:xfrm>
          <a:prstGeom prst="rect">
            <a:avLst/>
          </a:prstGeom>
          <a:noFill/>
        </p:spPr>
        <p:txBody>
          <a:bodyPr wrap="square" rtlCol="1">
            <a:spAutoFit/>
          </a:bodyPr>
          <a:lstStyle/>
          <a:p>
            <a:r>
              <a:rPr lang="he-IL" b="1" dirty="0" smtClean="0">
                <a:solidFill>
                  <a:srgbClr val="FF0000"/>
                </a:solidFill>
              </a:rPr>
              <a:t>דרגת צומח ודומם</a:t>
            </a:r>
            <a:endParaRPr lang="he-IL" b="1" dirty="0">
              <a:solidFill>
                <a:srgbClr val="FF0000"/>
              </a:solidFill>
            </a:endParaRPr>
          </a:p>
        </p:txBody>
      </p:sp>
      <p:sp>
        <p:nvSpPr>
          <p:cNvPr id="11" name="TextBox 10"/>
          <p:cNvSpPr txBox="1"/>
          <p:nvPr/>
        </p:nvSpPr>
        <p:spPr>
          <a:xfrm>
            <a:off x="4932040" y="2571750"/>
            <a:ext cx="2160240" cy="369332"/>
          </a:xfrm>
          <a:prstGeom prst="rect">
            <a:avLst/>
          </a:prstGeom>
          <a:solidFill>
            <a:srgbClr val="92D050"/>
          </a:solidFill>
        </p:spPr>
        <p:txBody>
          <a:bodyPr wrap="square" rtlCol="1">
            <a:spAutoFit/>
          </a:bodyPr>
          <a:lstStyle/>
          <a:p>
            <a:r>
              <a:rPr lang="he-IL" b="1" dirty="0" smtClean="0"/>
              <a:t>הערכה מהחברה</a:t>
            </a:r>
            <a:endParaRPr lang="he-IL" b="1" dirty="0"/>
          </a:p>
        </p:txBody>
      </p:sp>
      <p:sp>
        <p:nvSpPr>
          <p:cNvPr id="12" name="Right Brace 11"/>
          <p:cNvSpPr/>
          <p:nvPr/>
        </p:nvSpPr>
        <p:spPr>
          <a:xfrm>
            <a:off x="7524328" y="2499742"/>
            <a:ext cx="360040" cy="792088"/>
          </a:xfrm>
          <a:prstGeom prst="rightBrace">
            <a:avLst>
              <a:gd name="adj1" fmla="val 23704"/>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b="1" dirty="0"/>
          </a:p>
        </p:txBody>
      </p:sp>
      <p:sp>
        <p:nvSpPr>
          <p:cNvPr id="13" name="TextBox 12"/>
          <p:cNvSpPr txBox="1"/>
          <p:nvPr/>
        </p:nvSpPr>
        <p:spPr>
          <a:xfrm>
            <a:off x="4932040" y="1923678"/>
            <a:ext cx="2160240" cy="369332"/>
          </a:xfrm>
          <a:prstGeom prst="rect">
            <a:avLst/>
          </a:prstGeom>
          <a:solidFill>
            <a:srgbClr val="92D050"/>
          </a:solidFill>
        </p:spPr>
        <p:txBody>
          <a:bodyPr wrap="square" rtlCol="1">
            <a:spAutoFit/>
          </a:bodyPr>
          <a:lstStyle/>
          <a:p>
            <a:r>
              <a:rPr lang="he-IL" b="1" dirty="0" smtClean="0"/>
              <a:t>הערכה מעצמי</a:t>
            </a:r>
          </a:p>
        </p:txBody>
      </p:sp>
      <p:sp>
        <p:nvSpPr>
          <p:cNvPr id="14" name="TextBox 13"/>
          <p:cNvSpPr txBox="1"/>
          <p:nvPr/>
        </p:nvSpPr>
        <p:spPr>
          <a:xfrm>
            <a:off x="4932040" y="1563638"/>
            <a:ext cx="2160240" cy="369332"/>
          </a:xfrm>
          <a:prstGeom prst="rect">
            <a:avLst/>
          </a:prstGeom>
          <a:solidFill>
            <a:schemeClr val="accent2">
              <a:lumMod val="40000"/>
              <a:lumOff val="60000"/>
            </a:schemeClr>
          </a:solidFill>
        </p:spPr>
        <p:txBody>
          <a:bodyPr wrap="square" rtlCol="1">
            <a:spAutoFit/>
          </a:bodyPr>
          <a:lstStyle/>
          <a:p>
            <a:r>
              <a:rPr lang="he-IL" b="1" dirty="0" smtClean="0"/>
              <a:t>מימוש עצמי</a:t>
            </a:r>
            <a:endParaRPr lang="he-IL" b="1" dirty="0"/>
          </a:p>
        </p:txBody>
      </p:sp>
      <p:sp>
        <p:nvSpPr>
          <p:cNvPr id="15" name="Right Brace 14"/>
          <p:cNvSpPr/>
          <p:nvPr/>
        </p:nvSpPr>
        <p:spPr>
          <a:xfrm>
            <a:off x="7524328" y="1491630"/>
            <a:ext cx="360040" cy="792088"/>
          </a:xfrm>
          <a:prstGeom prst="rightBrace">
            <a:avLst>
              <a:gd name="adj1" fmla="val 23704"/>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b="1" dirty="0"/>
          </a:p>
        </p:txBody>
      </p:sp>
      <p:sp>
        <p:nvSpPr>
          <p:cNvPr id="16" name="TextBox 15"/>
          <p:cNvSpPr txBox="1"/>
          <p:nvPr/>
        </p:nvSpPr>
        <p:spPr>
          <a:xfrm>
            <a:off x="8100392" y="2571750"/>
            <a:ext cx="720080" cy="646331"/>
          </a:xfrm>
          <a:prstGeom prst="rect">
            <a:avLst/>
          </a:prstGeom>
          <a:noFill/>
        </p:spPr>
        <p:txBody>
          <a:bodyPr wrap="square" rtlCol="1">
            <a:spAutoFit/>
          </a:bodyPr>
          <a:lstStyle/>
          <a:p>
            <a:r>
              <a:rPr lang="he-IL" b="1" dirty="0" smtClean="0">
                <a:solidFill>
                  <a:srgbClr val="FF0000"/>
                </a:solidFill>
              </a:rPr>
              <a:t>דרגת חי</a:t>
            </a:r>
            <a:endParaRPr lang="he-IL" b="1" dirty="0">
              <a:solidFill>
                <a:srgbClr val="FF0000"/>
              </a:solidFill>
            </a:endParaRPr>
          </a:p>
        </p:txBody>
      </p:sp>
      <p:sp>
        <p:nvSpPr>
          <p:cNvPr id="17" name="TextBox 16"/>
          <p:cNvSpPr txBox="1"/>
          <p:nvPr/>
        </p:nvSpPr>
        <p:spPr>
          <a:xfrm>
            <a:off x="8100392" y="1563638"/>
            <a:ext cx="760795" cy="646331"/>
          </a:xfrm>
          <a:prstGeom prst="rect">
            <a:avLst/>
          </a:prstGeom>
          <a:noFill/>
        </p:spPr>
        <p:txBody>
          <a:bodyPr wrap="square" rtlCol="1">
            <a:spAutoFit/>
          </a:bodyPr>
          <a:lstStyle/>
          <a:p>
            <a:r>
              <a:rPr lang="he-IL" b="1" dirty="0" smtClean="0">
                <a:solidFill>
                  <a:srgbClr val="FF0000"/>
                </a:solidFill>
              </a:rPr>
              <a:t>דרגת מדבר</a:t>
            </a:r>
            <a:endParaRPr lang="he-IL"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encrypted-tbn0.gstatic.com/images?q=tbn:ANd9GcTq08lYCoosD11O9IwT9HZlMH7mJUOIlHK--R48t4_WhWenkGEuYA">
            <a:hlinkClick r:id="rId2"/>
          </p:cNvPr>
          <p:cNvPicPr>
            <a:picLocks noChangeAspect="1" noChangeArrowheads="1"/>
          </p:cNvPicPr>
          <p:nvPr/>
        </p:nvPicPr>
        <p:blipFill>
          <a:blip r:embed="rId3" cstate="print">
            <a:lum bright="19000"/>
          </a:blip>
          <a:srcRect l="21650" r="14563"/>
          <a:stretch>
            <a:fillRect/>
          </a:stretch>
        </p:blipFill>
        <p:spPr bwMode="auto">
          <a:xfrm>
            <a:off x="0" y="699543"/>
            <a:ext cx="9144000" cy="3960440"/>
          </a:xfrm>
          <a:prstGeom prst="rect">
            <a:avLst/>
          </a:prstGeom>
          <a:noFill/>
        </p:spPr>
      </p:pic>
      <p:sp>
        <p:nvSpPr>
          <p:cNvPr id="4" name="TextBox 3"/>
          <p:cNvSpPr txBox="1"/>
          <p:nvPr/>
        </p:nvSpPr>
        <p:spPr>
          <a:xfrm>
            <a:off x="0" y="843558"/>
            <a:ext cx="9144000" cy="3416320"/>
          </a:xfrm>
          <a:prstGeom prst="rect">
            <a:avLst/>
          </a:prstGeom>
          <a:noFill/>
        </p:spPr>
        <p:txBody>
          <a:bodyPr wrap="square" rtlCol="1">
            <a:spAutoFit/>
          </a:bodyPr>
          <a:lstStyle/>
          <a:p>
            <a:r>
              <a:rPr lang="he-IL" sz="5400" b="1" dirty="0" smtClean="0">
                <a:solidFill>
                  <a:srgbClr val="002060"/>
                </a:solidFill>
              </a:rPr>
              <a:t>אתה נמצא במקום בו נמצאות מחשבותיך. (רצונותיך)</a:t>
            </a:r>
          </a:p>
          <a:p>
            <a:r>
              <a:rPr lang="he-IL" sz="5400" b="1" dirty="0" smtClean="0">
                <a:solidFill>
                  <a:srgbClr val="002060"/>
                </a:solidFill>
              </a:rPr>
              <a:t>ודא שמחשבותיך נמצאות במקום בו אתה רוצה להיות. </a:t>
            </a:r>
            <a:r>
              <a:rPr lang="he-IL" sz="2800" b="1" dirty="0" smtClean="0">
                <a:solidFill>
                  <a:srgbClr val="002060"/>
                </a:solidFill>
              </a:rPr>
              <a:t>(ר' נחמן מברסלב)</a:t>
            </a:r>
            <a:endParaRPr lang="he-IL" sz="28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211710"/>
            <a:ext cx="9144000" cy="1080120"/>
          </a:xfrm>
          <a:solidFill>
            <a:schemeClr val="bg1">
              <a:lumMod val="85000"/>
            </a:schemeClr>
          </a:solidFill>
          <a:ln>
            <a:solidFill>
              <a:srgbClr val="FF0000"/>
            </a:solidFill>
          </a:ln>
        </p:spPr>
        <p:style>
          <a:lnRef idx="0">
            <a:scrgbClr r="0" g="0" b="0"/>
          </a:lnRef>
          <a:fillRef idx="1003">
            <a:schemeClr val="lt2"/>
          </a:fillRef>
          <a:effectRef idx="0">
            <a:scrgbClr r="0" g="0" b="0"/>
          </a:effectRef>
          <a:fontRef idx="major"/>
        </p:style>
        <p:txBody>
          <a:bodyPr/>
          <a:lstStyle/>
          <a:p>
            <a:pPr>
              <a:defRPr/>
            </a:pPr>
            <a:r>
              <a:rPr lang="he-IL" sz="3200" b="1" dirty="0" smtClean="0">
                <a:solidFill>
                  <a:srgbClr val="002060"/>
                </a:solidFill>
              </a:rPr>
              <a:t>תרגיל 3 בחוברת לתלמיד (עמ' 17)</a:t>
            </a:r>
            <a:br>
              <a:rPr lang="he-IL" sz="3200" b="1" dirty="0" smtClean="0">
                <a:solidFill>
                  <a:srgbClr val="002060"/>
                </a:solidFill>
              </a:rPr>
            </a:br>
            <a:r>
              <a:rPr lang="he-IL" sz="3200" b="1" dirty="0" smtClean="0">
                <a:solidFill>
                  <a:srgbClr val="002060"/>
                </a:solidFill>
              </a:rPr>
              <a:t>(עבודה בזוגות)</a:t>
            </a:r>
            <a:endParaRPr lang="fr-FR" sz="3200" b="1" dirty="0" smtClean="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915566"/>
            <a:ext cx="9144000" cy="1080120"/>
          </a:xfrm>
          <a:solidFill>
            <a:schemeClr val="bg1">
              <a:lumMod val="85000"/>
            </a:schemeClr>
          </a:solidFill>
          <a:ln>
            <a:solidFill>
              <a:srgbClr val="FF0000"/>
            </a:solidFill>
          </a:ln>
        </p:spPr>
        <p:style>
          <a:lnRef idx="0">
            <a:scrgbClr r="0" g="0" b="0"/>
          </a:lnRef>
          <a:fillRef idx="1003">
            <a:schemeClr val="lt2"/>
          </a:fillRef>
          <a:effectRef idx="0">
            <a:scrgbClr r="0" g="0" b="0"/>
          </a:effectRef>
          <a:fontRef idx="major"/>
        </p:style>
        <p:txBody>
          <a:bodyPr/>
          <a:lstStyle/>
          <a:p>
            <a:pPr>
              <a:defRPr/>
            </a:pPr>
            <a:r>
              <a:rPr lang="he-IL" sz="3200" b="1" dirty="0" smtClean="0">
                <a:solidFill>
                  <a:srgbClr val="002060"/>
                </a:solidFill>
              </a:rPr>
              <a:t>שבצו את הרצונות שבפתקים שקבלתם לפי דרגת דצח"מ (דומם, צומח, חי, מדבר) במפת מדרגות הרצון</a:t>
            </a:r>
            <a:endParaRPr lang="fr-FR" sz="3200" b="1" dirty="0" smtClean="0">
              <a:solidFill>
                <a:srgbClr val="002060"/>
              </a:solidFill>
            </a:endParaRPr>
          </a:p>
        </p:txBody>
      </p:sp>
      <p:graphicFrame>
        <p:nvGraphicFramePr>
          <p:cNvPr id="3" name="Table 2"/>
          <p:cNvGraphicFramePr>
            <a:graphicFrameLocks noGrp="1"/>
          </p:cNvGraphicFramePr>
          <p:nvPr/>
        </p:nvGraphicFramePr>
        <p:xfrm>
          <a:off x="323529" y="2067694"/>
          <a:ext cx="8352928" cy="2592288"/>
        </p:xfrm>
        <a:graphic>
          <a:graphicData uri="http://schemas.openxmlformats.org/drawingml/2006/table">
            <a:tbl>
              <a:tblPr rtl="1" firstRow="1" bandRow="1">
                <a:tableStyleId>{5940675A-B579-460E-94D1-54222C63F5DA}</a:tableStyleId>
              </a:tblPr>
              <a:tblGrid>
                <a:gridCol w="853305"/>
                <a:gridCol w="4715314"/>
                <a:gridCol w="2784309"/>
              </a:tblGrid>
              <a:tr h="648072">
                <a:tc>
                  <a:txBody>
                    <a:bodyPr/>
                    <a:lstStyle/>
                    <a:p>
                      <a:pPr rtl="1"/>
                      <a:r>
                        <a:rPr lang="he-IL" dirty="0" smtClean="0"/>
                        <a:t>ד'</a:t>
                      </a:r>
                      <a:endParaRPr lang="he-IL" dirty="0"/>
                    </a:p>
                  </a:txBody>
                  <a:tcPr/>
                </a:tc>
                <a:tc>
                  <a:txBody>
                    <a:bodyPr/>
                    <a:lstStyle/>
                    <a:p>
                      <a:pPr rtl="1"/>
                      <a:r>
                        <a:rPr lang="he-IL" sz="2800" b="1" dirty="0" smtClean="0"/>
                        <a:t>מדבר – </a:t>
                      </a:r>
                      <a:r>
                        <a:rPr lang="he-IL" sz="2000" b="1" dirty="0" smtClean="0"/>
                        <a:t>צרכים ערכיים </a:t>
                      </a:r>
                      <a:r>
                        <a:rPr lang="he-IL" sz="1400" b="1" dirty="0" smtClean="0"/>
                        <a:t>(מסופקים ע"י תודעתנו)</a:t>
                      </a:r>
                      <a:endParaRPr lang="he-IL" sz="1400" b="1" dirty="0"/>
                    </a:p>
                  </a:txBody>
                  <a:tcPr/>
                </a:tc>
                <a:tc>
                  <a:txBody>
                    <a:bodyPr/>
                    <a:lstStyle/>
                    <a:p>
                      <a:pPr rtl="1"/>
                      <a:endParaRPr lang="he-IL" dirty="0"/>
                    </a:p>
                  </a:txBody>
                  <a:tcPr/>
                </a:tc>
              </a:tr>
              <a:tr h="648072">
                <a:tc>
                  <a:txBody>
                    <a:bodyPr/>
                    <a:lstStyle/>
                    <a:p>
                      <a:pPr rtl="1"/>
                      <a:r>
                        <a:rPr lang="he-IL" dirty="0" smtClean="0"/>
                        <a:t>ג'</a:t>
                      </a:r>
                      <a:endParaRPr lang="he-IL" dirty="0"/>
                    </a:p>
                  </a:txBody>
                  <a:tcPr/>
                </a:tc>
                <a:tc>
                  <a:txBody>
                    <a:bodyPr/>
                    <a:lstStyle/>
                    <a:p>
                      <a:pPr rtl="1"/>
                      <a:r>
                        <a:rPr lang="he-IL" sz="2800" b="1" dirty="0" smtClean="0"/>
                        <a:t>חי </a:t>
                      </a:r>
                      <a:r>
                        <a:rPr lang="he-IL" sz="2800" dirty="0" smtClean="0"/>
                        <a:t>- </a:t>
                      </a:r>
                      <a:r>
                        <a:rPr lang="he-IL" sz="2000" b="1" dirty="0" smtClean="0"/>
                        <a:t>צרכים חברתיים </a:t>
                      </a:r>
                      <a:r>
                        <a:rPr lang="he-IL" sz="1400" b="1" kern="1200" dirty="0" smtClean="0">
                          <a:solidFill>
                            <a:schemeClr val="tx1"/>
                          </a:solidFill>
                          <a:latin typeface="+mn-lt"/>
                          <a:ea typeface="+mn-ea"/>
                          <a:cs typeface="+mn-cs"/>
                        </a:rPr>
                        <a:t>(מסופקים ע"י האחר)</a:t>
                      </a:r>
                    </a:p>
                  </a:txBody>
                  <a:tcPr/>
                </a:tc>
                <a:tc>
                  <a:txBody>
                    <a:bodyPr/>
                    <a:lstStyle/>
                    <a:p>
                      <a:pPr rtl="1"/>
                      <a:endParaRPr lang="he-IL"/>
                    </a:p>
                  </a:txBody>
                  <a:tcPr/>
                </a:tc>
              </a:tr>
              <a:tr h="648072">
                <a:tc>
                  <a:txBody>
                    <a:bodyPr/>
                    <a:lstStyle/>
                    <a:p>
                      <a:pPr rtl="1"/>
                      <a:r>
                        <a:rPr lang="he-IL" dirty="0" smtClean="0"/>
                        <a:t>ב'</a:t>
                      </a:r>
                      <a:endParaRPr lang="he-IL" dirty="0"/>
                    </a:p>
                  </a:txBody>
                  <a:tcPr/>
                </a:tc>
                <a:tc>
                  <a:txBody>
                    <a:bodyPr/>
                    <a:lstStyle/>
                    <a:p>
                      <a:pPr marL="0" algn="r" defTabSz="914400" rtl="1" eaLnBrk="1" latinLnBrk="0" hangingPunct="1"/>
                      <a:r>
                        <a:rPr lang="he-IL" sz="2800" b="1" kern="1200" dirty="0" smtClean="0">
                          <a:solidFill>
                            <a:schemeClr val="tx1"/>
                          </a:solidFill>
                          <a:latin typeface="+mn-lt"/>
                          <a:ea typeface="+mn-ea"/>
                          <a:cs typeface="+mn-cs"/>
                        </a:rPr>
                        <a:t>צומח </a:t>
                      </a:r>
                      <a:r>
                        <a:rPr lang="he-IL" dirty="0" smtClean="0"/>
                        <a:t>– </a:t>
                      </a:r>
                      <a:r>
                        <a:rPr lang="he-IL" sz="2000" b="1" kern="1200" dirty="0" smtClean="0">
                          <a:solidFill>
                            <a:schemeClr val="tx1"/>
                          </a:solidFill>
                          <a:latin typeface="+mn-lt"/>
                          <a:ea typeface="+mn-ea"/>
                          <a:cs typeface="+mn-cs"/>
                        </a:rPr>
                        <a:t>צורכי קניין </a:t>
                      </a:r>
                      <a:r>
                        <a:rPr lang="he-IL" sz="1400" b="1" kern="1200" dirty="0" smtClean="0">
                          <a:solidFill>
                            <a:schemeClr val="tx1"/>
                          </a:solidFill>
                          <a:latin typeface="+mn-lt"/>
                          <a:ea typeface="+mn-ea"/>
                          <a:cs typeface="+mn-cs"/>
                        </a:rPr>
                        <a:t>(מסופקים ע"י חפצים)</a:t>
                      </a:r>
                    </a:p>
                  </a:txBody>
                  <a:tcPr/>
                </a:tc>
                <a:tc>
                  <a:txBody>
                    <a:bodyPr/>
                    <a:lstStyle/>
                    <a:p>
                      <a:pPr rtl="1"/>
                      <a:endParaRPr lang="he-IL" dirty="0"/>
                    </a:p>
                  </a:txBody>
                  <a:tcPr/>
                </a:tc>
              </a:tr>
              <a:tr h="648072">
                <a:tc>
                  <a:txBody>
                    <a:bodyPr/>
                    <a:lstStyle/>
                    <a:p>
                      <a:pPr rtl="1"/>
                      <a:r>
                        <a:rPr lang="he-IL" dirty="0" smtClean="0"/>
                        <a:t>א'</a:t>
                      </a:r>
                      <a:endParaRPr lang="he-IL" dirty="0"/>
                    </a:p>
                  </a:txBody>
                  <a:tcPr/>
                </a:tc>
                <a:tc>
                  <a:txBody>
                    <a:bodyPr/>
                    <a:lstStyle/>
                    <a:p>
                      <a:pPr rtl="1"/>
                      <a:r>
                        <a:rPr lang="he-IL" sz="2800" b="1" kern="1200" dirty="0" smtClean="0">
                          <a:solidFill>
                            <a:schemeClr val="tx1"/>
                          </a:solidFill>
                          <a:latin typeface="+mn-lt"/>
                          <a:ea typeface="+mn-ea"/>
                          <a:cs typeface="+mn-cs"/>
                        </a:rPr>
                        <a:t>דומם </a:t>
                      </a:r>
                      <a:r>
                        <a:rPr lang="he-IL" dirty="0" smtClean="0"/>
                        <a:t>– </a:t>
                      </a:r>
                      <a:r>
                        <a:rPr lang="he-IL" sz="2000" b="1" kern="1200" dirty="0" smtClean="0">
                          <a:solidFill>
                            <a:schemeClr val="tx1"/>
                          </a:solidFill>
                          <a:latin typeface="+mn-lt"/>
                          <a:ea typeface="+mn-ea"/>
                          <a:cs typeface="+mn-cs"/>
                        </a:rPr>
                        <a:t>צרכים גופניים </a:t>
                      </a:r>
                      <a:r>
                        <a:rPr lang="he-IL" sz="1400" b="1" kern="1200" dirty="0" smtClean="0">
                          <a:solidFill>
                            <a:schemeClr val="tx1"/>
                          </a:solidFill>
                          <a:latin typeface="+mn-lt"/>
                          <a:ea typeface="+mn-ea"/>
                          <a:cs typeface="+mn-cs"/>
                        </a:rPr>
                        <a:t>(מסופקים ע"י חושי הגוף)</a:t>
                      </a:r>
                    </a:p>
                  </a:txBody>
                  <a:tcPr/>
                </a:tc>
                <a:tc>
                  <a:txBody>
                    <a:bodyPr/>
                    <a:lstStyle/>
                    <a:p>
                      <a:pPr rtl="1"/>
                      <a:endParaRPr lang="he-IL"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descr="9k="/>
          <p:cNvSpPr>
            <a:spLocks noChangeAspect="1" noChangeArrowheads="1"/>
          </p:cNvSpPr>
          <p:nvPr/>
        </p:nvSpPr>
        <p:spPr bwMode="auto">
          <a:xfrm>
            <a:off x="4419600" y="2457450"/>
            <a:ext cx="304800" cy="228600"/>
          </a:xfrm>
          <a:prstGeom prst="rect">
            <a:avLst/>
          </a:prstGeom>
          <a:noFill/>
          <a:ln w="9525">
            <a:noFill/>
            <a:miter lim="800000"/>
            <a:headEnd/>
            <a:tailEnd/>
          </a:ln>
        </p:spPr>
        <p:txBody>
          <a:bodyPr/>
          <a:lstStyle/>
          <a:p>
            <a:endParaRPr lang="he-IL"/>
          </a:p>
        </p:txBody>
      </p:sp>
      <p:sp>
        <p:nvSpPr>
          <p:cNvPr id="21507" name="AutoShape 5" descr="9k="/>
          <p:cNvSpPr>
            <a:spLocks noChangeAspect="1" noChangeArrowheads="1"/>
          </p:cNvSpPr>
          <p:nvPr/>
        </p:nvSpPr>
        <p:spPr bwMode="auto">
          <a:xfrm>
            <a:off x="4419600" y="2457450"/>
            <a:ext cx="304800" cy="228600"/>
          </a:xfrm>
          <a:prstGeom prst="rect">
            <a:avLst/>
          </a:prstGeom>
          <a:noFill/>
          <a:ln w="9525">
            <a:noFill/>
            <a:miter lim="800000"/>
            <a:headEnd/>
            <a:tailEnd/>
          </a:ln>
        </p:spPr>
        <p:txBody>
          <a:bodyPr/>
          <a:lstStyle/>
          <a:p>
            <a:endParaRPr lang="he-IL"/>
          </a:p>
        </p:txBody>
      </p:sp>
      <p:pic>
        <p:nvPicPr>
          <p:cNvPr id="21508" name="Picture 6" descr="wine-glass-pour"/>
          <p:cNvPicPr>
            <a:picLocks noChangeAspect="1" noChangeArrowheads="1"/>
          </p:cNvPicPr>
          <p:nvPr/>
        </p:nvPicPr>
        <p:blipFill>
          <a:blip r:embed="rId2" cstate="print"/>
          <a:srcRect/>
          <a:stretch>
            <a:fillRect/>
          </a:stretch>
        </p:blipFill>
        <p:spPr bwMode="auto">
          <a:xfrm>
            <a:off x="0" y="700088"/>
            <a:ext cx="91440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txBox="1">
            <a:spLocks noGrp="1"/>
          </p:cNvSpPr>
          <p:nvPr/>
        </p:nvSpPr>
        <p:spPr bwMode="auto">
          <a:xfrm>
            <a:off x="6443663" y="4624388"/>
            <a:ext cx="2895600" cy="357187"/>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sp>
        <p:nvSpPr>
          <p:cNvPr id="5123" name="Rectangle 2"/>
          <p:cNvSpPr>
            <a:spLocks noGrp="1" noChangeArrowheads="1"/>
          </p:cNvSpPr>
          <p:nvPr>
            <p:ph type="ctrTitle" idx="4294967295"/>
          </p:nvPr>
        </p:nvSpPr>
        <p:spPr>
          <a:xfrm>
            <a:off x="323528" y="699542"/>
            <a:ext cx="8640959" cy="648072"/>
          </a:xfrm>
        </p:spPr>
        <p:txBody>
          <a:bodyPr/>
          <a:lstStyle/>
          <a:p>
            <a:pPr eaLnBrk="1" hangingPunct="1"/>
            <a:r>
              <a:rPr lang="he-IL" sz="3600" b="1" dirty="0" smtClean="0">
                <a:solidFill>
                  <a:srgbClr val="002060"/>
                </a:solidFill>
              </a:rPr>
              <a:t>שיעור 1 - עבודה עצמית </a:t>
            </a:r>
            <a:r>
              <a:rPr lang="he-IL" sz="2400" b="1" dirty="0" smtClean="0">
                <a:solidFill>
                  <a:srgbClr val="002060"/>
                </a:solidFill>
              </a:rPr>
              <a:t>(חוברת לתלמיד עמ' 15)</a:t>
            </a:r>
            <a:endParaRPr lang="fr-FR" sz="2400" b="1" dirty="0" smtClean="0">
              <a:solidFill>
                <a:srgbClr val="002060"/>
              </a:solidFill>
            </a:endParaRPr>
          </a:p>
        </p:txBody>
      </p:sp>
      <p:sp>
        <p:nvSpPr>
          <p:cNvPr id="5124" name="Rectangle 3"/>
          <p:cNvSpPr>
            <a:spLocks noGrp="1" noChangeArrowheads="1"/>
          </p:cNvSpPr>
          <p:nvPr>
            <p:ph type="subTitle" idx="4294967295"/>
          </p:nvPr>
        </p:nvSpPr>
        <p:spPr>
          <a:xfrm>
            <a:off x="3059832" y="1419622"/>
            <a:ext cx="6084168" cy="3240360"/>
          </a:xfrm>
        </p:spPr>
        <p:txBody>
          <a:bodyPr/>
          <a:lstStyle/>
          <a:p>
            <a:pPr marL="0" indent="0" eaLnBrk="1" hangingPunct="1">
              <a:buNone/>
            </a:pPr>
            <a:endParaRPr lang="he-IL" sz="1600" b="1" u="sng" dirty="0" smtClean="0">
              <a:solidFill>
                <a:srgbClr val="FF0000"/>
              </a:solidFill>
            </a:endParaRPr>
          </a:p>
          <a:p>
            <a:pPr marL="0" indent="0" eaLnBrk="1" hangingPunct="1">
              <a:buFontTx/>
              <a:buChar char="-"/>
            </a:pPr>
            <a:r>
              <a:rPr lang="he-IL" sz="2800" b="1" dirty="0" smtClean="0">
                <a:solidFill>
                  <a:srgbClr val="FF0000"/>
                </a:solidFill>
              </a:rPr>
              <a:t>כוון תזכורת לשעה 12.00.</a:t>
            </a:r>
          </a:p>
          <a:p>
            <a:pPr marL="0" indent="0" eaLnBrk="1" hangingPunct="1">
              <a:buFontTx/>
              <a:buChar char="-"/>
            </a:pPr>
            <a:r>
              <a:rPr lang="he-IL" sz="2800" b="1" dirty="0" smtClean="0">
                <a:solidFill>
                  <a:srgbClr val="FF0000"/>
                </a:solidFill>
              </a:rPr>
              <a:t>מה הפעולה שנעשתה בזמן ההתרעה?</a:t>
            </a:r>
          </a:p>
          <a:p>
            <a:pPr marL="0" indent="0" eaLnBrk="1" hangingPunct="1">
              <a:buFontTx/>
              <a:buChar char="-"/>
            </a:pPr>
            <a:r>
              <a:rPr lang="he-IL" sz="2800" b="1" dirty="0" smtClean="0">
                <a:solidFill>
                  <a:srgbClr val="FF0000"/>
                </a:solidFill>
              </a:rPr>
              <a:t>מה מטרת הפעולה?</a:t>
            </a:r>
          </a:p>
          <a:p>
            <a:pPr marL="0" indent="0" eaLnBrk="1" hangingPunct="1">
              <a:buFontTx/>
              <a:buChar char="-"/>
            </a:pPr>
            <a:r>
              <a:rPr lang="he-IL" sz="2800" b="1" dirty="0" smtClean="0">
                <a:solidFill>
                  <a:srgbClr val="FF0000"/>
                </a:solidFill>
              </a:rPr>
              <a:t>מה היה קורה לולא היית עושה הפעולה?</a:t>
            </a:r>
          </a:p>
          <a:p>
            <a:pPr marL="0" indent="0" eaLnBrk="1" hangingPunct="1">
              <a:buFontTx/>
              <a:buChar char="-"/>
            </a:pPr>
            <a:r>
              <a:rPr lang="he-IL" sz="2800" b="1" dirty="0" smtClean="0">
                <a:solidFill>
                  <a:srgbClr val="FF0000"/>
                </a:solidFill>
              </a:rPr>
              <a:t>חזור על התרגיל במשך 3 ימים.</a:t>
            </a:r>
          </a:p>
          <a:p>
            <a:pPr marL="0" indent="0" eaLnBrk="1" hangingPunct="1">
              <a:buFontTx/>
              <a:buChar char="-"/>
            </a:pPr>
            <a:endParaRPr lang="he-IL" b="1" dirty="0" smtClean="0">
              <a:solidFill>
                <a:srgbClr val="FF0000"/>
              </a:solidFill>
            </a:endParaRPr>
          </a:p>
          <a:p>
            <a:pPr marL="0" indent="0" eaLnBrk="1" hangingPunct="1">
              <a:buFontTx/>
              <a:buChar char="-"/>
            </a:pPr>
            <a:endParaRPr lang="he-IL" b="1" dirty="0" smtClean="0">
              <a:solidFill>
                <a:srgbClr val="FF0000"/>
              </a:solidFill>
            </a:endParaRPr>
          </a:p>
        </p:txBody>
      </p:sp>
      <p:pic>
        <p:nvPicPr>
          <p:cNvPr id="5125" name="Picture 2" descr="TaxPrep2_tnb">
            <a:hlinkClick r:id="rId2"/>
          </p:cNvPr>
          <p:cNvPicPr>
            <a:picLocks noChangeAspect="1" noChangeArrowheads="1"/>
          </p:cNvPicPr>
          <p:nvPr/>
        </p:nvPicPr>
        <p:blipFill>
          <a:blip r:embed="rId3" cstate="print"/>
          <a:srcRect/>
          <a:stretch>
            <a:fillRect/>
          </a:stretch>
        </p:blipFill>
        <p:spPr bwMode="auto">
          <a:xfrm>
            <a:off x="179512" y="2283718"/>
            <a:ext cx="2808312" cy="22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Wine-Glasses"/>
          <p:cNvPicPr>
            <a:picLocks noChangeAspect="1" noChangeArrowheads="1"/>
          </p:cNvPicPr>
          <p:nvPr/>
        </p:nvPicPr>
        <p:blipFill>
          <a:blip r:embed="rId2" cstate="print"/>
          <a:srcRect/>
          <a:stretch>
            <a:fillRect/>
          </a:stretch>
        </p:blipFill>
        <p:spPr bwMode="auto">
          <a:xfrm>
            <a:off x="0" y="700088"/>
            <a:ext cx="91440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od_steak_desktop_1302x1020_wallpaper-420339"/>
          <p:cNvPicPr>
            <a:picLocks noChangeAspect="1" noChangeArrowheads="1"/>
          </p:cNvPicPr>
          <p:nvPr/>
        </p:nvPicPr>
        <p:blipFill>
          <a:blip r:embed="rId2" cstate="print"/>
          <a:srcRect/>
          <a:stretch>
            <a:fillRect/>
          </a:stretch>
        </p:blipFill>
        <p:spPr bwMode="auto">
          <a:xfrm>
            <a:off x="0" y="735013"/>
            <a:ext cx="914400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79388" y="735013"/>
            <a:ext cx="8748712"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entley Continental GTC, man in car"/>
          <p:cNvPicPr>
            <a:picLocks noChangeAspect="1" noChangeArrowheads="1"/>
          </p:cNvPicPr>
          <p:nvPr/>
        </p:nvPicPr>
        <p:blipFill>
          <a:blip r:embed="rId2" cstate="print"/>
          <a:srcRect/>
          <a:stretch>
            <a:fillRect/>
          </a:stretch>
        </p:blipFill>
        <p:spPr bwMode="auto">
          <a:xfrm>
            <a:off x="0" y="700088"/>
            <a:ext cx="91440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79388" y="735013"/>
            <a:ext cx="8748712"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6MarathonEliteMen02"/>
          <p:cNvPicPr>
            <a:picLocks noChangeAspect="1" noChangeArrowheads="1"/>
          </p:cNvPicPr>
          <p:nvPr/>
        </p:nvPicPr>
        <p:blipFill>
          <a:blip r:embed="rId2" cstate="print"/>
          <a:srcRect/>
          <a:stretch>
            <a:fillRect/>
          </a:stretch>
        </p:blipFill>
        <p:spPr bwMode="auto">
          <a:xfrm>
            <a:off x="0" y="700088"/>
            <a:ext cx="9144000" cy="396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79388" y="735013"/>
            <a:ext cx="8748712"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7"/>
          <p:cNvPicPr>
            <a:picLocks noChangeAspect="1" noChangeArrowheads="1"/>
          </p:cNvPicPr>
          <p:nvPr/>
        </p:nvPicPr>
        <p:blipFill>
          <a:blip r:embed="rId2" cstate="print"/>
          <a:srcRect/>
          <a:stretch>
            <a:fillRect/>
          </a:stretch>
        </p:blipFill>
        <p:spPr bwMode="auto">
          <a:xfrm>
            <a:off x="0" y="700088"/>
            <a:ext cx="91440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79388" y="735013"/>
            <a:ext cx="8748712"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an-reading-newspaper1"/>
          <p:cNvPicPr>
            <a:picLocks noChangeAspect="1" noChangeArrowheads="1"/>
          </p:cNvPicPr>
          <p:nvPr/>
        </p:nvPicPr>
        <p:blipFill>
          <a:blip r:embed="rId2" cstate="print"/>
          <a:srcRect/>
          <a:stretch>
            <a:fillRect/>
          </a:stretch>
        </p:blipFill>
        <p:spPr bwMode="auto">
          <a:xfrm>
            <a:off x="0" y="700088"/>
            <a:ext cx="91440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28625" y="700088"/>
            <a:ext cx="8229600" cy="431800"/>
          </a:xfrm>
          <a:ln/>
        </p:spPr>
        <p:style>
          <a:lnRef idx="0">
            <a:schemeClr val="accent5"/>
          </a:lnRef>
          <a:fillRef idx="3">
            <a:schemeClr val="accent5"/>
          </a:fillRef>
          <a:effectRef idx="3">
            <a:schemeClr val="accent5"/>
          </a:effectRef>
          <a:fontRef idx="minor">
            <a:schemeClr val="lt1"/>
          </a:fontRef>
        </p:style>
        <p:txBody>
          <a:bodyPr/>
          <a:lstStyle/>
          <a:p>
            <a:r>
              <a:rPr lang="he-IL" sz="4000" b="1" dirty="0" smtClean="0">
                <a:solidFill>
                  <a:srgbClr val="002060"/>
                </a:solidFill>
              </a:rPr>
              <a:t>חזרה על שיעור 1</a:t>
            </a:r>
          </a:p>
        </p:txBody>
      </p:sp>
      <p:sp>
        <p:nvSpPr>
          <p:cNvPr id="14339" name="Rectangle 3"/>
          <p:cNvSpPr>
            <a:spLocks noGrp="1" noChangeArrowheads="1"/>
          </p:cNvSpPr>
          <p:nvPr>
            <p:ph type="body" idx="4294967295"/>
          </p:nvPr>
        </p:nvSpPr>
        <p:spPr>
          <a:xfrm>
            <a:off x="457200" y="1200150"/>
            <a:ext cx="8229600" cy="3459163"/>
          </a:xfrm>
          <a:solidFill>
            <a:schemeClr val="bg1">
              <a:lumMod val="85000"/>
            </a:schemeClr>
          </a:solidFill>
        </p:spPr>
        <p:style>
          <a:lnRef idx="0">
            <a:scrgbClr r="0" g="0" b="0"/>
          </a:lnRef>
          <a:fillRef idx="1001">
            <a:schemeClr val="lt2"/>
          </a:fillRef>
          <a:effectRef idx="0">
            <a:scrgbClr r="0" g="0" b="0"/>
          </a:effectRef>
          <a:fontRef idx="major"/>
        </p:style>
        <p:txBody>
          <a:bodyPr/>
          <a:lstStyle/>
          <a:p>
            <a:pPr algn="ctr">
              <a:buNone/>
              <a:defRPr/>
            </a:pPr>
            <a:endParaRPr lang="he-IL" sz="900" b="1" dirty="0" smtClean="0">
              <a:solidFill>
                <a:srgbClr val="002060"/>
              </a:solidFill>
            </a:endParaRPr>
          </a:p>
          <a:p>
            <a:pPr algn="ctr">
              <a:buNone/>
              <a:defRPr/>
            </a:pPr>
            <a:r>
              <a:rPr lang="he-IL" b="1" dirty="0" smtClean="0">
                <a:solidFill>
                  <a:srgbClr val="002060"/>
                </a:solidFill>
              </a:rPr>
              <a:t>המניע </a:t>
            </a:r>
            <a:r>
              <a:rPr lang="he-IL" b="1" dirty="0" smtClean="0">
                <a:solidFill>
                  <a:srgbClr val="002060"/>
                </a:solidFill>
              </a:rPr>
              <a:t>היחיד של האדם: </a:t>
            </a:r>
          </a:p>
          <a:p>
            <a:pPr algn="ctr">
              <a:buNone/>
              <a:defRPr/>
            </a:pPr>
            <a:r>
              <a:rPr lang="he-IL" b="1" dirty="0" smtClean="0">
                <a:solidFill>
                  <a:srgbClr val="002060"/>
                </a:solidFill>
              </a:rPr>
              <a:t>רצון לתענוג והימנעות מסבל </a:t>
            </a:r>
            <a:endParaRPr lang="en-US" dirty="0" smtClean="0">
              <a:solidFill>
                <a:srgbClr val="002060"/>
              </a:solidFill>
            </a:endParaRPr>
          </a:p>
          <a:p>
            <a:pPr>
              <a:buNone/>
              <a:defRPr/>
            </a:pPr>
            <a:endParaRPr lang="he-IL" sz="2400" b="1" dirty="0" smtClean="0"/>
          </a:p>
          <a:p>
            <a:pPr>
              <a:defRPr/>
            </a:pPr>
            <a:r>
              <a:rPr lang="he-IL" sz="2400" b="1" dirty="0" smtClean="0"/>
              <a:t>תנאי הרצון לקבל תענוג:(ידיעת התענוג, חסרון התענוג </a:t>
            </a:r>
            <a:r>
              <a:rPr lang="he-IL" sz="2400" b="1" dirty="0" smtClean="0"/>
              <a:t>)</a:t>
            </a:r>
            <a:endParaRPr lang="he-IL" sz="2400" b="1" dirty="0" smtClean="0"/>
          </a:p>
          <a:p>
            <a:pPr>
              <a:defRPr/>
            </a:pPr>
            <a:r>
              <a:rPr lang="he-IL" sz="2400" b="1" dirty="0" smtClean="0"/>
              <a:t>הפעולות </a:t>
            </a:r>
            <a:r>
              <a:rPr lang="he-IL" sz="2400" b="1" dirty="0" smtClean="0"/>
              <a:t>במציאות הן האמצעי להשגת </a:t>
            </a:r>
            <a:r>
              <a:rPr lang="he-IL" sz="2400" b="1" dirty="0" smtClean="0"/>
              <a:t>המטרה (מימוש הרצון). </a:t>
            </a:r>
            <a:endParaRPr lang="en-US" sz="2400" dirty="0" smtClean="0"/>
          </a:p>
          <a:p>
            <a:pPr>
              <a:defRPr/>
            </a:pPr>
            <a:r>
              <a:rPr lang="he-IL" sz="2400" b="1" dirty="0" smtClean="0"/>
              <a:t>כגודל הרצון, כך גודל התענוג.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 calcmode="lin" valueType="num">
                                      <p:cBhvr additive="base">
                                        <p:cTn id="7"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anim calcmode="lin" valueType="num">
                                      <p:cBhvr additive="base">
                                        <p:cTn id="13"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anim calcmode="lin" valueType="num">
                                      <p:cBhvr additive="base">
                                        <p:cTn id="19"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79388" y="735013"/>
            <a:ext cx="8748712"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211710"/>
            <a:ext cx="9144000" cy="1080120"/>
          </a:xfrm>
          <a:solidFill>
            <a:schemeClr val="bg1">
              <a:lumMod val="85000"/>
            </a:schemeClr>
          </a:solidFill>
          <a:ln>
            <a:solidFill>
              <a:srgbClr val="FF0000"/>
            </a:solidFill>
          </a:ln>
        </p:spPr>
        <p:style>
          <a:lnRef idx="0">
            <a:scrgbClr r="0" g="0" b="0"/>
          </a:lnRef>
          <a:fillRef idx="1003">
            <a:schemeClr val="lt2"/>
          </a:fillRef>
          <a:effectRef idx="0">
            <a:scrgbClr r="0" g="0" b="0"/>
          </a:effectRef>
          <a:fontRef idx="major"/>
        </p:style>
        <p:txBody>
          <a:bodyPr/>
          <a:lstStyle/>
          <a:p>
            <a:pPr>
              <a:defRPr/>
            </a:pPr>
            <a:r>
              <a:rPr lang="he-IL" sz="3200" b="1" dirty="0" smtClean="0">
                <a:solidFill>
                  <a:srgbClr val="002060"/>
                </a:solidFill>
              </a:rPr>
              <a:t>תרגיל 4 בחוברת לתלמיד (עמ' 17)</a:t>
            </a:r>
            <a:br>
              <a:rPr lang="he-IL" sz="3200" b="1" dirty="0" smtClean="0">
                <a:solidFill>
                  <a:srgbClr val="002060"/>
                </a:solidFill>
              </a:rPr>
            </a:br>
            <a:r>
              <a:rPr lang="he-IL" sz="3200" b="1" dirty="0" smtClean="0">
                <a:solidFill>
                  <a:srgbClr val="002060"/>
                </a:solidFill>
              </a:rPr>
              <a:t>(עבודה בזוגות)</a:t>
            </a:r>
            <a:endParaRPr lang="fr-FR" sz="3200" b="1" dirty="0" smtClean="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699542"/>
            <a:ext cx="9144000" cy="1008112"/>
          </a:xfrm>
          <a:solidFill>
            <a:schemeClr val="bg1">
              <a:lumMod val="85000"/>
            </a:schemeClr>
          </a:solidFill>
          <a:ln>
            <a:solidFill>
              <a:srgbClr val="FF0000"/>
            </a:solidFill>
          </a:ln>
        </p:spPr>
        <p:style>
          <a:lnRef idx="0">
            <a:scrgbClr r="0" g="0" b="0"/>
          </a:lnRef>
          <a:fillRef idx="1003">
            <a:schemeClr val="lt2"/>
          </a:fillRef>
          <a:effectRef idx="0">
            <a:scrgbClr r="0" g="0" b="0"/>
          </a:effectRef>
          <a:fontRef idx="major"/>
        </p:style>
        <p:txBody>
          <a:bodyPr/>
          <a:lstStyle/>
          <a:p>
            <a:pPr>
              <a:defRPr/>
            </a:pPr>
            <a:r>
              <a:rPr lang="he-IL" sz="3200" b="1" dirty="0" smtClean="0">
                <a:solidFill>
                  <a:srgbClr val="002060"/>
                </a:solidFill>
              </a:rPr>
              <a:t>ראיון הדדי: "ציין דבר שאתה מאוד אוהב לעשות"</a:t>
            </a:r>
            <a:br>
              <a:rPr lang="he-IL" sz="3200" b="1" dirty="0" smtClean="0">
                <a:solidFill>
                  <a:srgbClr val="002060"/>
                </a:solidFill>
              </a:rPr>
            </a:br>
            <a:r>
              <a:rPr lang="he-IL" sz="3200" b="1" dirty="0" smtClean="0">
                <a:solidFill>
                  <a:srgbClr val="002060"/>
                </a:solidFill>
              </a:rPr>
              <a:t>קבעו יחד מהי דרגת הרצון?</a:t>
            </a:r>
            <a:endParaRPr lang="fr-FR" sz="3200" b="1" dirty="0" smtClean="0">
              <a:solidFill>
                <a:srgbClr val="002060"/>
              </a:solidFill>
            </a:endParaRPr>
          </a:p>
        </p:txBody>
      </p:sp>
      <p:graphicFrame>
        <p:nvGraphicFramePr>
          <p:cNvPr id="3" name="Table 2"/>
          <p:cNvGraphicFramePr>
            <a:graphicFrameLocks noGrp="1"/>
          </p:cNvGraphicFramePr>
          <p:nvPr/>
        </p:nvGraphicFramePr>
        <p:xfrm>
          <a:off x="179512" y="1995686"/>
          <a:ext cx="5328593" cy="2072640"/>
        </p:xfrm>
        <a:graphic>
          <a:graphicData uri="http://schemas.openxmlformats.org/drawingml/2006/table">
            <a:tbl>
              <a:tblPr rtl="1" firstRow="1" bandRow="1">
                <a:tableStyleId>{5940675A-B579-460E-94D1-54222C63F5DA}</a:tableStyleId>
              </a:tblPr>
              <a:tblGrid>
                <a:gridCol w="816524"/>
                <a:gridCol w="4512069"/>
              </a:tblGrid>
              <a:tr h="469384">
                <a:tc>
                  <a:txBody>
                    <a:bodyPr/>
                    <a:lstStyle/>
                    <a:p>
                      <a:pPr rtl="1"/>
                      <a:r>
                        <a:rPr lang="he-IL" dirty="0" smtClean="0"/>
                        <a:t>ד'</a:t>
                      </a:r>
                      <a:endParaRPr lang="he-IL" dirty="0"/>
                    </a:p>
                  </a:txBody>
                  <a:tcPr/>
                </a:tc>
                <a:tc>
                  <a:txBody>
                    <a:bodyPr/>
                    <a:lstStyle/>
                    <a:p>
                      <a:pPr rtl="1"/>
                      <a:r>
                        <a:rPr lang="he-IL" sz="2800" b="1" dirty="0" smtClean="0"/>
                        <a:t>מדבר – </a:t>
                      </a:r>
                      <a:r>
                        <a:rPr lang="he-IL" sz="2000" b="1" dirty="0" smtClean="0"/>
                        <a:t>צרכים ערכיים </a:t>
                      </a:r>
                      <a:r>
                        <a:rPr lang="he-IL" sz="1400" b="1" dirty="0" smtClean="0"/>
                        <a:t>(מסופקים ע"י תודעתנו)</a:t>
                      </a:r>
                      <a:endParaRPr lang="he-IL" sz="1400" b="1" dirty="0"/>
                    </a:p>
                  </a:txBody>
                  <a:tcPr/>
                </a:tc>
              </a:tr>
              <a:tr h="469384">
                <a:tc>
                  <a:txBody>
                    <a:bodyPr/>
                    <a:lstStyle/>
                    <a:p>
                      <a:pPr rtl="1"/>
                      <a:r>
                        <a:rPr lang="he-IL" dirty="0" smtClean="0"/>
                        <a:t>ג'</a:t>
                      </a:r>
                      <a:endParaRPr lang="he-IL" dirty="0"/>
                    </a:p>
                  </a:txBody>
                  <a:tcPr/>
                </a:tc>
                <a:tc>
                  <a:txBody>
                    <a:bodyPr/>
                    <a:lstStyle/>
                    <a:p>
                      <a:pPr rtl="1"/>
                      <a:r>
                        <a:rPr lang="he-IL" sz="2800" b="1" dirty="0" smtClean="0"/>
                        <a:t>חי </a:t>
                      </a:r>
                      <a:r>
                        <a:rPr lang="he-IL" sz="2800" dirty="0" smtClean="0"/>
                        <a:t>- </a:t>
                      </a:r>
                      <a:r>
                        <a:rPr lang="he-IL" sz="2000" b="1" dirty="0" smtClean="0"/>
                        <a:t>צרכים חברתיים </a:t>
                      </a:r>
                      <a:r>
                        <a:rPr lang="he-IL" sz="1400" b="1" kern="1200" dirty="0" smtClean="0">
                          <a:solidFill>
                            <a:schemeClr val="tx1"/>
                          </a:solidFill>
                          <a:latin typeface="+mn-lt"/>
                          <a:ea typeface="+mn-ea"/>
                          <a:cs typeface="+mn-cs"/>
                        </a:rPr>
                        <a:t>(מסופקים ע"י האחר)</a:t>
                      </a:r>
                    </a:p>
                  </a:txBody>
                  <a:tcPr/>
                </a:tc>
              </a:tr>
              <a:tr h="469384">
                <a:tc>
                  <a:txBody>
                    <a:bodyPr/>
                    <a:lstStyle/>
                    <a:p>
                      <a:pPr rtl="1"/>
                      <a:r>
                        <a:rPr lang="he-IL" dirty="0" smtClean="0"/>
                        <a:t>ב'</a:t>
                      </a:r>
                      <a:endParaRPr lang="he-IL" dirty="0"/>
                    </a:p>
                  </a:txBody>
                  <a:tcPr/>
                </a:tc>
                <a:tc>
                  <a:txBody>
                    <a:bodyPr/>
                    <a:lstStyle/>
                    <a:p>
                      <a:pPr marL="0" algn="r" defTabSz="914400" rtl="1" eaLnBrk="1" latinLnBrk="0" hangingPunct="1"/>
                      <a:r>
                        <a:rPr lang="he-IL" sz="2800" b="1" kern="1200" dirty="0" smtClean="0">
                          <a:solidFill>
                            <a:schemeClr val="tx1"/>
                          </a:solidFill>
                          <a:latin typeface="+mn-lt"/>
                          <a:ea typeface="+mn-ea"/>
                          <a:cs typeface="+mn-cs"/>
                        </a:rPr>
                        <a:t>צומח </a:t>
                      </a:r>
                      <a:r>
                        <a:rPr lang="he-IL" dirty="0" smtClean="0"/>
                        <a:t>– </a:t>
                      </a:r>
                      <a:r>
                        <a:rPr lang="he-IL" sz="2000" b="1" kern="1200" dirty="0" smtClean="0">
                          <a:solidFill>
                            <a:schemeClr val="tx1"/>
                          </a:solidFill>
                          <a:latin typeface="+mn-lt"/>
                          <a:ea typeface="+mn-ea"/>
                          <a:cs typeface="+mn-cs"/>
                        </a:rPr>
                        <a:t>צורכי קניין </a:t>
                      </a:r>
                      <a:r>
                        <a:rPr lang="he-IL" sz="1400" b="1" kern="1200" dirty="0" smtClean="0">
                          <a:solidFill>
                            <a:schemeClr val="tx1"/>
                          </a:solidFill>
                          <a:latin typeface="+mn-lt"/>
                          <a:ea typeface="+mn-ea"/>
                          <a:cs typeface="+mn-cs"/>
                        </a:rPr>
                        <a:t>(מסופקים ע"י חפצים)</a:t>
                      </a:r>
                    </a:p>
                  </a:txBody>
                  <a:tcPr/>
                </a:tc>
              </a:tr>
              <a:tr h="469384">
                <a:tc>
                  <a:txBody>
                    <a:bodyPr/>
                    <a:lstStyle/>
                    <a:p>
                      <a:pPr rtl="1"/>
                      <a:r>
                        <a:rPr lang="he-IL" dirty="0" smtClean="0"/>
                        <a:t>א'</a:t>
                      </a:r>
                      <a:endParaRPr lang="he-IL" dirty="0"/>
                    </a:p>
                  </a:txBody>
                  <a:tcPr/>
                </a:tc>
                <a:tc>
                  <a:txBody>
                    <a:bodyPr/>
                    <a:lstStyle/>
                    <a:p>
                      <a:pPr rtl="1"/>
                      <a:r>
                        <a:rPr lang="he-IL" sz="2800" b="1" kern="1200" dirty="0" smtClean="0">
                          <a:solidFill>
                            <a:schemeClr val="tx1"/>
                          </a:solidFill>
                          <a:latin typeface="+mn-lt"/>
                          <a:ea typeface="+mn-ea"/>
                          <a:cs typeface="+mn-cs"/>
                        </a:rPr>
                        <a:t>דומם </a:t>
                      </a:r>
                      <a:r>
                        <a:rPr lang="he-IL" dirty="0" smtClean="0"/>
                        <a:t>– </a:t>
                      </a:r>
                      <a:r>
                        <a:rPr lang="he-IL" sz="2000" b="1" kern="1200" dirty="0" smtClean="0">
                          <a:solidFill>
                            <a:schemeClr val="tx1"/>
                          </a:solidFill>
                          <a:latin typeface="+mn-lt"/>
                          <a:ea typeface="+mn-ea"/>
                          <a:cs typeface="+mn-cs"/>
                        </a:rPr>
                        <a:t>צרכים גופניים </a:t>
                      </a:r>
                      <a:r>
                        <a:rPr lang="he-IL" sz="1400" b="1" kern="1200" dirty="0" smtClean="0">
                          <a:solidFill>
                            <a:schemeClr val="tx1"/>
                          </a:solidFill>
                          <a:latin typeface="+mn-lt"/>
                          <a:ea typeface="+mn-ea"/>
                          <a:cs typeface="+mn-cs"/>
                        </a:rPr>
                        <a:t>(מסופקים ע"י חושי הגוף)</a:t>
                      </a:r>
                    </a:p>
                  </a:txBody>
                  <a:tcPr/>
                </a:tc>
              </a:tr>
            </a:tbl>
          </a:graphicData>
        </a:graphic>
      </p:graphicFrame>
      <p:sp>
        <p:nvSpPr>
          <p:cNvPr id="4" name="TextBox 3"/>
          <p:cNvSpPr txBox="1"/>
          <p:nvPr/>
        </p:nvSpPr>
        <p:spPr>
          <a:xfrm>
            <a:off x="5508104" y="1419622"/>
            <a:ext cx="3240360" cy="2431435"/>
          </a:xfrm>
          <a:prstGeom prst="rect">
            <a:avLst/>
          </a:prstGeom>
          <a:noFill/>
        </p:spPr>
        <p:txBody>
          <a:bodyPr wrap="square" rtlCol="1">
            <a:spAutoFit/>
          </a:bodyPr>
          <a:lstStyle/>
          <a:p>
            <a:endParaRPr lang="he-IL" sz="3200" b="1" dirty="0" smtClean="0">
              <a:solidFill>
                <a:srgbClr val="002060"/>
              </a:solidFill>
            </a:endParaRPr>
          </a:p>
          <a:p>
            <a:r>
              <a:rPr lang="he-IL" sz="2400" b="1" dirty="0" smtClean="0">
                <a:solidFill>
                  <a:srgbClr val="FF0000"/>
                </a:solidFill>
              </a:rPr>
              <a:t>טיפים למראיין:</a:t>
            </a:r>
          </a:p>
          <a:p>
            <a:r>
              <a:rPr lang="he-IL" sz="2400" b="1" dirty="0" smtClean="0">
                <a:solidFill>
                  <a:srgbClr val="FF0000"/>
                </a:solidFill>
              </a:rPr>
              <a:t> - לא לקטוע המרואיין</a:t>
            </a:r>
          </a:p>
          <a:p>
            <a:r>
              <a:rPr lang="he-IL" sz="2400" b="1" dirty="0" smtClean="0">
                <a:solidFill>
                  <a:srgbClr val="FF0000"/>
                </a:solidFill>
              </a:rPr>
              <a:t> - לנסות להגיע למקור התענוג ע"י שאלות הבהרה.</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058863"/>
            <a:ext cx="9144000" cy="31162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6600" b="1" dirty="0" smtClean="0">
                <a:solidFill>
                  <a:srgbClr val="FF0000"/>
                </a:solidFill>
              </a:rPr>
              <a:t>מדוע חשובה ההבחנה בין מדרגות הרצון?</a:t>
            </a:r>
            <a:endParaRPr lang="fr-FR" sz="6600" b="1" dirty="0"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843558"/>
            <a:ext cx="8568952" cy="3672408"/>
          </a:xfrm>
        </p:spPr>
        <p:txBody>
          <a:bodyPr/>
          <a:lstStyle/>
          <a:p>
            <a:pPr algn="r"/>
            <a:r>
              <a:rPr lang="he-IL" sz="2800" dirty="0" smtClean="0"/>
              <a:t>א. </a:t>
            </a:r>
            <a:r>
              <a:rPr lang="he-IL" sz="2800" b="1" dirty="0" smtClean="0"/>
              <a:t>מגדיל את המודעות העצמית </a:t>
            </a:r>
            <a:r>
              <a:rPr lang="he-IL" sz="2800" dirty="0" smtClean="0"/>
              <a:t>ויוצר הבחנות שניתן ללמוד מהם.</a:t>
            </a:r>
          </a:p>
          <a:p>
            <a:pPr algn="r"/>
            <a:r>
              <a:rPr lang="he-IL" sz="2800" dirty="0" smtClean="0"/>
              <a:t>ב. המודעות העצמית מאפשרת לאדם להבין </a:t>
            </a:r>
            <a:r>
              <a:rPr lang="he-IL" sz="2800" b="1" dirty="0" smtClean="0"/>
              <a:t>מהם המניעים על פיהם הוא פועל</a:t>
            </a:r>
            <a:r>
              <a:rPr lang="he-IL" sz="2800" dirty="0" smtClean="0"/>
              <a:t>. דבר המשפיע על מידת האושר הצפוי שלו.</a:t>
            </a:r>
          </a:p>
          <a:p>
            <a:pPr algn="r"/>
            <a:r>
              <a:rPr lang="he-IL" sz="2800" dirty="0" smtClean="0"/>
              <a:t>ג. כל החיים שלנו רצופים </a:t>
            </a:r>
            <a:r>
              <a:rPr lang="he-IL" sz="2800" b="1" dirty="0" smtClean="0"/>
              <a:t>בהתנגשויות של רצונות</a:t>
            </a:r>
            <a:r>
              <a:rPr lang="he-IL" sz="2800" dirty="0" smtClean="0"/>
              <a:t>. נוחות מול השקעה, קצר טווח מול ארוך טווח. ההחלטות האלה הן שקובעות את איכות חיינו.התפרצות-עונג רגעי ומקלקל, מול שליטה עצמית (מחייב התפתחות ומאמץ)</a:t>
            </a:r>
            <a:endParaRPr lang="he-IL" sz="28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11617" name="Rectangle 1"/>
          <p:cNvSpPr>
            <a:spLocks noChangeArrowheads="1"/>
          </p:cNvSpPr>
          <p:nvPr/>
        </p:nvSpPr>
        <p:spPr bwMode="auto">
          <a:xfrm>
            <a:off x="179512" y="711665"/>
            <a:ext cx="8784976" cy="4339650"/>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"וכל ההבחן הניתן לנו להבחין בין עצם לעצם, אינו נבחן משום זה, רק ברצונו בלבד, כי הרצון שבכל מהות, מוליד לו צרכים, והצרכים מולידים לו מחשבות והשכלות בשיעור כזה, כדי להשיג את הצרכים ההם, אשר הרצון לקבל מחייב אותם. וכשם שרצונות בני האדם שונים איש מרעהו, כן צורכיהם ומחשבותיהם והשכלתם שונים זה מזה למשל אותם שהרצון לקבל שבהם מוגבל בתאוות בהמיות בלבד, הרי צורכיהם ומחשבותיהם והשכלתם רק בכדי למלא הרצון הזה.....  </a:t>
            </a:r>
            <a:r>
              <a:rPr lang="he-IL" sz="3200" b="1" i="1" dirty="0">
                <a:solidFill>
                  <a:srgbClr val="002060"/>
                </a:solidFill>
                <a:latin typeface="Times New Roman" pitchFamily="18" charset="0"/>
                <a:ea typeface="Calibri" pitchFamily="34" charset="0"/>
                <a:cs typeface="Times New Roman" pitchFamily="18" charset="0"/>
              </a:rPr>
              <a:t>" </a:t>
            </a:r>
            <a:endParaRPr lang="he-IL" sz="3200" b="1" i="1" dirty="0" smtClean="0">
              <a:solidFill>
                <a:srgbClr val="002060"/>
              </a:solidFill>
              <a:latin typeface="Times New Roman" pitchFamily="18" charset="0"/>
              <a:ea typeface="Calibri" pitchFamily="34" charset="0"/>
              <a:cs typeface="Times New Roman" pitchFamily="18" charset="0"/>
            </a:endParaRPr>
          </a:p>
          <a:p>
            <a:pPr eaLnBrk="0" hangingPunct="0">
              <a:defRPr/>
            </a:pPr>
            <a:r>
              <a:rPr lang="he-IL" sz="2000" b="1" dirty="0" smtClean="0">
                <a:solidFill>
                  <a:srgbClr val="002060"/>
                </a:solidFill>
                <a:latin typeface="Times New Roman" pitchFamily="18" charset="0"/>
                <a:ea typeface="Calibri" pitchFamily="34" charset="0"/>
                <a:cs typeface="Times New Roman" pitchFamily="18" charset="0"/>
              </a:rPr>
              <a:t>(</a:t>
            </a:r>
            <a:r>
              <a:rPr lang="he-IL" sz="2000" b="1" dirty="0">
                <a:solidFill>
                  <a:srgbClr val="002060"/>
                </a:solidFill>
                <a:latin typeface="Times New Roman" pitchFamily="18" charset="0"/>
                <a:ea typeface="Calibri" pitchFamily="34" charset="0"/>
                <a:cs typeface="Times New Roman" pitchFamily="18" charset="0"/>
              </a:rPr>
              <a:t>הרב אשל"ג </a:t>
            </a:r>
            <a:r>
              <a:rPr lang="he-IL" sz="2000" b="1" dirty="0" smtClean="0">
                <a:solidFill>
                  <a:srgbClr val="002060"/>
                </a:solidFill>
                <a:latin typeface="Times New Roman" pitchFamily="18" charset="0"/>
                <a:ea typeface="Calibri" pitchFamily="34" charset="0"/>
                <a:cs typeface="Times New Roman" pitchFamily="18" charset="0"/>
              </a:rPr>
              <a:t>הקדמה לספר הזוהר – אות כ"א – חוברת לתלמיד עמ' 19)</a:t>
            </a:r>
            <a:endParaRPr lang="he-IL"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058863"/>
            <a:ext cx="9144000" cy="31162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6600" b="1" dirty="0" smtClean="0">
                <a:solidFill>
                  <a:srgbClr val="FF0000"/>
                </a:solidFill>
              </a:rPr>
              <a:t>הבחנה של רצונות </a:t>
            </a:r>
            <a:br>
              <a:rPr lang="he-IL" sz="6600" b="1" dirty="0" smtClean="0">
                <a:solidFill>
                  <a:srgbClr val="FF0000"/>
                </a:solidFill>
              </a:rPr>
            </a:br>
            <a:r>
              <a:rPr lang="he-IL" sz="6600" b="1" dirty="0" smtClean="0">
                <a:solidFill>
                  <a:srgbClr val="FF0000"/>
                </a:solidFill>
              </a:rPr>
              <a:t>בין אמצעי למטרה</a:t>
            </a:r>
            <a:endParaRPr lang="fr-FR" sz="6600" b="1" dirty="0" smtClean="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ood_steak_desktop_1302x1020_wallpaper-420339"/>
          <p:cNvPicPr>
            <a:picLocks noChangeAspect="1" noChangeArrowheads="1"/>
          </p:cNvPicPr>
          <p:nvPr/>
        </p:nvPicPr>
        <p:blipFill>
          <a:blip r:embed="rId2" cstate="print"/>
          <a:srcRect/>
          <a:stretch>
            <a:fillRect/>
          </a:stretch>
        </p:blipFill>
        <p:spPr bwMode="auto">
          <a:xfrm>
            <a:off x="611188" y="2355850"/>
            <a:ext cx="3960812" cy="2263775"/>
          </a:xfrm>
          <a:prstGeom prst="rect">
            <a:avLst/>
          </a:prstGeom>
          <a:noFill/>
          <a:ln w="9525">
            <a:noFill/>
            <a:miter lim="800000"/>
            <a:headEnd/>
            <a:tailEnd/>
          </a:ln>
        </p:spPr>
      </p:pic>
      <p:pic>
        <p:nvPicPr>
          <p:cNvPr id="34819" name="Picture 3" descr="food_steak_desktop_1302x1020_wallpaper-420339"/>
          <p:cNvPicPr>
            <a:picLocks noChangeAspect="1" noChangeArrowheads="1"/>
          </p:cNvPicPr>
          <p:nvPr/>
        </p:nvPicPr>
        <p:blipFill>
          <a:blip r:embed="rId2" cstate="print"/>
          <a:srcRect/>
          <a:stretch>
            <a:fillRect/>
          </a:stretch>
        </p:blipFill>
        <p:spPr bwMode="auto">
          <a:xfrm>
            <a:off x="4932363" y="725488"/>
            <a:ext cx="3889375" cy="2287587"/>
          </a:xfrm>
          <a:prstGeom prst="rect">
            <a:avLst/>
          </a:prstGeom>
          <a:noFill/>
          <a:ln w="9525">
            <a:noFill/>
            <a:miter lim="800000"/>
            <a:headEnd/>
            <a:tailEnd/>
          </a:ln>
        </p:spPr>
      </p:pic>
      <p:sp>
        <p:nvSpPr>
          <p:cNvPr id="34820" name="TextBox 3"/>
          <p:cNvSpPr txBox="1">
            <a:spLocks noChangeArrowheads="1"/>
          </p:cNvSpPr>
          <p:nvPr/>
        </p:nvSpPr>
        <p:spPr bwMode="auto">
          <a:xfrm>
            <a:off x="971550" y="987425"/>
            <a:ext cx="3529013" cy="923925"/>
          </a:xfrm>
          <a:prstGeom prst="rect">
            <a:avLst/>
          </a:prstGeom>
          <a:noFill/>
          <a:ln w="9525">
            <a:noFill/>
            <a:miter lim="800000"/>
            <a:headEnd/>
            <a:tailEnd/>
          </a:ln>
        </p:spPr>
        <p:txBody>
          <a:bodyPr>
            <a:spAutoFit/>
          </a:bodyPr>
          <a:lstStyle/>
          <a:p>
            <a:r>
              <a:rPr lang="he-IL" sz="5400">
                <a:solidFill>
                  <a:srgbClr val="0070C0"/>
                </a:solidFill>
              </a:rPr>
              <a:t>מזון כאמצעי</a:t>
            </a:r>
          </a:p>
        </p:txBody>
      </p:sp>
      <p:sp>
        <p:nvSpPr>
          <p:cNvPr id="34821" name="Rectangle 4"/>
          <p:cNvSpPr>
            <a:spLocks noChangeArrowheads="1"/>
          </p:cNvSpPr>
          <p:nvPr/>
        </p:nvSpPr>
        <p:spPr bwMode="auto">
          <a:xfrm>
            <a:off x="5229225" y="3292475"/>
            <a:ext cx="3316288" cy="922338"/>
          </a:xfrm>
          <a:prstGeom prst="rect">
            <a:avLst/>
          </a:prstGeom>
          <a:noFill/>
          <a:ln w="9525">
            <a:noFill/>
            <a:miter lim="800000"/>
            <a:headEnd/>
            <a:tailEnd/>
          </a:ln>
        </p:spPr>
        <p:txBody>
          <a:bodyPr wrap="none">
            <a:spAutoFit/>
          </a:bodyPr>
          <a:lstStyle/>
          <a:p>
            <a:r>
              <a:rPr lang="he-IL" sz="5400">
                <a:solidFill>
                  <a:srgbClr val="0070C0"/>
                </a:solidFill>
              </a:rPr>
              <a:t>מזון כמטרה</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rom_kubic_to_piramid_c"/>
          <p:cNvPicPr>
            <a:picLocks noChangeAspect="1" noChangeArrowheads="1"/>
          </p:cNvPicPr>
          <p:nvPr/>
        </p:nvPicPr>
        <p:blipFill>
          <a:blip r:embed="rId2" cstate="print"/>
          <a:srcRect/>
          <a:stretch>
            <a:fillRect/>
          </a:stretch>
        </p:blipFill>
        <p:spPr bwMode="auto">
          <a:xfrm>
            <a:off x="395288" y="2500313"/>
            <a:ext cx="4176712" cy="2081212"/>
          </a:xfrm>
          <a:prstGeom prst="rect">
            <a:avLst/>
          </a:prstGeom>
          <a:noFill/>
          <a:ln w="9525">
            <a:noFill/>
            <a:miter lim="800000"/>
            <a:headEnd/>
            <a:tailEnd/>
          </a:ln>
        </p:spPr>
      </p:pic>
      <p:pic>
        <p:nvPicPr>
          <p:cNvPr id="35843" name="Picture 5" descr="from_kubic_to_piramid_c"/>
          <p:cNvPicPr>
            <a:picLocks noChangeAspect="1" noChangeArrowheads="1"/>
          </p:cNvPicPr>
          <p:nvPr/>
        </p:nvPicPr>
        <p:blipFill>
          <a:blip r:embed="rId2" cstate="print"/>
          <a:srcRect/>
          <a:stretch>
            <a:fillRect/>
          </a:stretch>
        </p:blipFill>
        <p:spPr bwMode="auto">
          <a:xfrm>
            <a:off x="4572000" y="700088"/>
            <a:ext cx="4287838" cy="2266950"/>
          </a:xfrm>
          <a:prstGeom prst="rect">
            <a:avLst/>
          </a:prstGeom>
          <a:noFill/>
          <a:ln w="9525">
            <a:noFill/>
            <a:miter lim="800000"/>
            <a:headEnd/>
            <a:tailEnd/>
          </a:ln>
        </p:spPr>
      </p:pic>
      <p:sp>
        <p:nvSpPr>
          <p:cNvPr id="35844" name="Rectangle 5"/>
          <p:cNvSpPr>
            <a:spLocks noChangeArrowheads="1"/>
          </p:cNvSpPr>
          <p:nvPr/>
        </p:nvSpPr>
        <p:spPr bwMode="auto">
          <a:xfrm>
            <a:off x="611188" y="1203325"/>
            <a:ext cx="3482975" cy="923925"/>
          </a:xfrm>
          <a:prstGeom prst="rect">
            <a:avLst/>
          </a:prstGeom>
          <a:noFill/>
          <a:ln w="9525">
            <a:noFill/>
            <a:miter lim="800000"/>
            <a:headEnd/>
            <a:tailEnd/>
          </a:ln>
        </p:spPr>
        <p:txBody>
          <a:bodyPr wrap="none">
            <a:spAutoFit/>
          </a:bodyPr>
          <a:lstStyle/>
          <a:p>
            <a:r>
              <a:rPr lang="he-IL" sz="5400">
                <a:solidFill>
                  <a:srgbClr val="0070C0"/>
                </a:solidFill>
              </a:rPr>
              <a:t>כסף כאמצעי</a:t>
            </a:r>
          </a:p>
        </p:txBody>
      </p:sp>
      <p:sp>
        <p:nvSpPr>
          <p:cNvPr id="35845" name="Rectangle 6"/>
          <p:cNvSpPr>
            <a:spLocks noChangeArrowheads="1"/>
          </p:cNvSpPr>
          <p:nvPr/>
        </p:nvSpPr>
        <p:spPr bwMode="auto">
          <a:xfrm>
            <a:off x="5076825" y="3219450"/>
            <a:ext cx="3398838" cy="923925"/>
          </a:xfrm>
          <a:prstGeom prst="rect">
            <a:avLst/>
          </a:prstGeom>
          <a:noFill/>
          <a:ln w="9525">
            <a:noFill/>
            <a:miter lim="800000"/>
            <a:headEnd/>
            <a:tailEnd/>
          </a:ln>
        </p:spPr>
        <p:txBody>
          <a:bodyPr wrap="none">
            <a:spAutoFit/>
          </a:bodyPr>
          <a:lstStyle/>
          <a:p>
            <a:r>
              <a:rPr lang="he-IL" sz="5400">
                <a:solidFill>
                  <a:srgbClr val="0070C0"/>
                </a:solidFill>
              </a:rPr>
              <a:t>כסף כמטרה</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0" y="1563638"/>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sz="28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ישבו רבי יהודה ורבי יוסי ורבי שמעון, וישב יהודה בן גרים לידם. פתח רבי יהודה ואמר : כמה נאים מעשיהן של אומה זו :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sz="28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תקנו שווקים, תקנו גשרים, תקנו מרחצאות.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sz="28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רבי יוסי שתק.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sz="28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נענה רבי שמעון בן יוחאי ואמר : </a:t>
            </a:r>
            <a:r>
              <a:rPr kumimoji="0" lang="he-IL" sz="2800" b="1" i="0" u="none" strike="noStrike" cap="none" normalizeH="0" baseline="0" dirty="0" smtClean="0">
                <a:ln>
                  <a:noFill/>
                </a:ln>
                <a:solidFill>
                  <a:srgbClr val="002060"/>
                </a:solidFill>
                <a:effectLst/>
                <a:latin typeface="Times New Roman" pitchFamily="18" charset="0"/>
                <a:ea typeface="Calibri" pitchFamily="34" charset="0"/>
                <a:cs typeface="Arial" pitchFamily="34" charset="0"/>
              </a:rPr>
              <a:t>כל מה שתקנו לא תקנו אלא לצורך עצמן. </a:t>
            </a:r>
            <a:r>
              <a:rPr kumimoji="0" lang="he-IL" sz="28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תקנו שווקין להושיב בהן זונות, מרחצאות לעדן בהם עצמן, גשרים ליטול מהן מכס.</a:t>
            </a:r>
            <a:r>
              <a:rPr kumimoji="0" lang="he-IL" sz="2800" b="1" i="0" u="none" strike="noStrike" cap="none" normalizeH="0" baseline="0" dirty="0" smtClean="0">
                <a:ln>
                  <a:noFill/>
                </a:ln>
                <a:solidFill>
                  <a:srgbClr val="002060"/>
                </a:solidFill>
                <a:effectLst/>
                <a:latin typeface="Times New Roman" pitchFamily="18" charset="0"/>
                <a:ea typeface="Calibri" pitchFamily="34" charset="0"/>
                <a:cs typeface="Arial" pitchFamily="34" charset="0"/>
              </a:rPr>
              <a:t> </a:t>
            </a:r>
            <a:r>
              <a:rPr kumimoji="0" lang="he-IL" sz="16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(מתוך מסכת שבת דף לג - לד.)</a:t>
            </a:r>
            <a:endParaRPr kumimoji="0" 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323528" y="699542"/>
            <a:ext cx="8640960" cy="769441"/>
          </a:xfrm>
          <a:prstGeom prst="rect">
            <a:avLst/>
          </a:prstGeom>
          <a:noFill/>
        </p:spPr>
        <p:txBody>
          <a:bodyPr wrap="square" rtlCol="1">
            <a:spAutoFit/>
          </a:bodyPr>
          <a:lstStyle/>
          <a:p>
            <a:pPr algn="ctr"/>
            <a:r>
              <a:rPr lang="he-IL" sz="4400" b="1" dirty="0" smtClean="0">
                <a:solidFill>
                  <a:srgbClr val="FF0000"/>
                </a:solidFill>
              </a:rPr>
              <a:t>הכוונה העומדת מאחורי המעשה</a:t>
            </a:r>
            <a:endParaRPr lang="he-IL" sz="44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idx="4294967295"/>
          </p:nvPr>
        </p:nvSpPr>
        <p:spPr>
          <a:xfrm>
            <a:off x="684213" y="788988"/>
            <a:ext cx="7772400" cy="1103312"/>
          </a:xfrm>
        </p:spPr>
        <p:txBody>
          <a:bodyPr/>
          <a:lstStyle/>
          <a:p>
            <a:pPr eaLnBrk="1" hangingPunct="1"/>
            <a:r>
              <a:rPr lang="he-IL" b="1" smtClean="0">
                <a:solidFill>
                  <a:srgbClr val="002060"/>
                </a:solidFill>
              </a:rPr>
              <a:t>הדרך אל הטוב</a:t>
            </a:r>
            <a:br>
              <a:rPr lang="he-IL" b="1" smtClean="0">
                <a:solidFill>
                  <a:srgbClr val="002060"/>
                </a:solidFill>
              </a:rPr>
            </a:br>
            <a:r>
              <a:rPr lang="he-IL" sz="3600" b="1" smtClean="0">
                <a:solidFill>
                  <a:srgbClr val="002060"/>
                </a:solidFill>
              </a:rPr>
              <a:t>חינוך לצמיחה רוחנית</a:t>
            </a:r>
            <a:endParaRPr lang="fr-FR" sz="3600" b="1" smtClean="0">
              <a:solidFill>
                <a:srgbClr val="002060"/>
              </a:solidFill>
            </a:endParaRPr>
          </a:p>
        </p:txBody>
      </p:sp>
      <p:sp>
        <p:nvSpPr>
          <p:cNvPr id="7172" name="Rectangle 3"/>
          <p:cNvSpPr>
            <a:spLocks noGrp="1" noChangeArrowheads="1"/>
          </p:cNvSpPr>
          <p:nvPr>
            <p:ph type="subTitle" idx="4294967295"/>
          </p:nvPr>
        </p:nvSpPr>
        <p:spPr>
          <a:xfrm>
            <a:off x="1763713" y="1978025"/>
            <a:ext cx="5903912" cy="1025525"/>
          </a:xfrm>
        </p:spPr>
        <p:txBody>
          <a:bodyPr/>
          <a:lstStyle/>
          <a:p>
            <a:pPr marL="0" indent="0" algn="ctr" eaLnBrk="1" hangingPunct="1">
              <a:buFontTx/>
              <a:buChar char="-"/>
            </a:pPr>
            <a:r>
              <a:rPr lang="he-IL" b="1" dirty="0" smtClean="0">
                <a:solidFill>
                  <a:srgbClr val="FF0000"/>
                </a:solidFill>
              </a:rPr>
              <a:t>המימד הראשון – אני</a:t>
            </a:r>
          </a:p>
          <a:p>
            <a:pPr marL="0" indent="0" algn="ctr" eaLnBrk="1" hangingPunct="1">
              <a:buFontTx/>
              <a:buChar char="-"/>
            </a:pPr>
            <a:r>
              <a:rPr lang="he-IL" sz="2800" b="1" dirty="0" smtClean="0">
                <a:solidFill>
                  <a:srgbClr val="FF0000"/>
                </a:solidFill>
              </a:rPr>
              <a:t> חלק ב – מדרגות הרצון הטבעי</a:t>
            </a:r>
            <a:endParaRPr lang="fr-FR" sz="2800" b="1" dirty="0" smtClean="0">
              <a:solidFill>
                <a:srgbClr val="FF0000"/>
              </a:solidFill>
            </a:endParaRPr>
          </a:p>
        </p:txBody>
      </p:sp>
      <p:pic>
        <p:nvPicPr>
          <p:cNvPr id="7173" name="Picture 8"/>
          <p:cNvPicPr>
            <a:picLocks noChangeAspect="1" noChangeArrowheads="1"/>
          </p:cNvPicPr>
          <p:nvPr/>
        </p:nvPicPr>
        <p:blipFill>
          <a:blip r:embed="rId2" cstate="print"/>
          <a:srcRect/>
          <a:stretch>
            <a:fillRect/>
          </a:stretch>
        </p:blipFill>
        <p:spPr bwMode="auto">
          <a:xfrm>
            <a:off x="3492500" y="3076575"/>
            <a:ext cx="23749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11617" name="Rectangle 1"/>
          <p:cNvSpPr>
            <a:spLocks noChangeArrowheads="1"/>
          </p:cNvSpPr>
          <p:nvPr/>
        </p:nvSpPr>
        <p:spPr bwMode="auto">
          <a:xfrm>
            <a:off x="179512" y="711667"/>
            <a:ext cx="8784976" cy="4339650"/>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"כי ישרים דרכי ה' וצדיקים ילכו בם ופושעים יכשלו בם? משל לשני בני אדם שצלו את פסחיהן, אחד אכלו לשם מצווה ואחד אכלו לשם אכילה גסה. זה שאכלו לשם מצווה – וצדיקים ילכו בם, וזה שאכלו לשם אכילה גסה –ופושעים יכשלו בם......משל לשני בני אדם, זה אשתו ואחותו עמו וזה אשתו ואחותו עמו, לזה נזדמנה לו אשתו ולזה נזדמנה לו אחותו. זה שנזדמנה לו אשתו –צדיקים ילכו בם, וזה שנזדמנה לו אחותו – ופושעים יכשלו בם  </a:t>
            </a:r>
            <a:r>
              <a:rPr lang="he-IL" sz="3200" b="1" i="1" dirty="0">
                <a:solidFill>
                  <a:srgbClr val="002060"/>
                </a:solidFill>
                <a:latin typeface="Times New Roman" pitchFamily="18" charset="0"/>
                <a:ea typeface="Calibri" pitchFamily="34" charset="0"/>
                <a:cs typeface="Times New Roman" pitchFamily="18" charset="0"/>
              </a:rPr>
              <a:t>" </a:t>
            </a:r>
            <a:r>
              <a:rPr lang="he-IL" sz="2000" b="1" dirty="0" smtClean="0">
                <a:solidFill>
                  <a:srgbClr val="002060"/>
                </a:solidFill>
                <a:latin typeface="Times New Roman" pitchFamily="18" charset="0"/>
                <a:ea typeface="Calibri" pitchFamily="34" charset="0"/>
                <a:cs typeface="Times New Roman" pitchFamily="18" charset="0"/>
              </a:rPr>
              <a:t>(תלמוד בבלי מסכת נזיר דף כג עמ' א' – חוברת לתלמיד עמ' 19)</a:t>
            </a:r>
            <a:endParaRPr lang="he-IL"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11617" name="Rectangle 1"/>
          <p:cNvSpPr>
            <a:spLocks noChangeArrowheads="1"/>
          </p:cNvSpPr>
          <p:nvPr/>
        </p:nvSpPr>
        <p:spPr bwMode="auto">
          <a:xfrm>
            <a:off x="0" y="699542"/>
            <a:ext cx="9144000" cy="1877437"/>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wrap="square" anchor="ctr">
            <a:spAutoFit/>
          </a:bodyPr>
          <a:lstStyle/>
          <a:p>
            <a:pP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".....משל ללוט ושתי בנותיו עמו, הן שנתכוונו לשם מצווה – וצדיקים ילכו בם, והוא שנתכוון לשם עבירה – ופושעים יכשלו בם  </a:t>
            </a:r>
            <a:r>
              <a:rPr lang="he-IL" sz="3200" b="1" i="1" dirty="0">
                <a:solidFill>
                  <a:srgbClr val="002060"/>
                </a:solidFill>
                <a:latin typeface="Times New Roman" pitchFamily="18" charset="0"/>
                <a:ea typeface="Calibri" pitchFamily="34" charset="0"/>
                <a:cs typeface="Times New Roman" pitchFamily="18" charset="0"/>
              </a:rPr>
              <a:t>" </a:t>
            </a:r>
            <a:endParaRPr lang="he-IL" sz="3200" b="1" i="1" dirty="0" smtClean="0">
              <a:solidFill>
                <a:srgbClr val="002060"/>
              </a:solidFill>
              <a:latin typeface="Times New Roman" pitchFamily="18" charset="0"/>
              <a:ea typeface="Calibri" pitchFamily="34" charset="0"/>
              <a:cs typeface="Times New Roman" pitchFamily="18" charset="0"/>
            </a:endParaRPr>
          </a:p>
          <a:p>
            <a:pPr eaLnBrk="0" hangingPunct="0">
              <a:defRPr/>
            </a:pPr>
            <a:r>
              <a:rPr lang="he-IL" sz="2000" b="1" dirty="0" smtClean="0">
                <a:solidFill>
                  <a:srgbClr val="002060"/>
                </a:solidFill>
                <a:latin typeface="Times New Roman" pitchFamily="18" charset="0"/>
                <a:ea typeface="Calibri" pitchFamily="34" charset="0"/>
                <a:cs typeface="Times New Roman" pitchFamily="18" charset="0"/>
              </a:rPr>
              <a:t>(</a:t>
            </a:r>
            <a:r>
              <a:rPr lang="he-IL" sz="2000" b="1" dirty="0">
                <a:solidFill>
                  <a:srgbClr val="002060"/>
                </a:solidFill>
                <a:latin typeface="Times New Roman" pitchFamily="18" charset="0"/>
                <a:ea typeface="Calibri" pitchFamily="34" charset="0"/>
                <a:cs typeface="Times New Roman" pitchFamily="18" charset="0"/>
              </a:rPr>
              <a:t>הרב אשל"ג </a:t>
            </a:r>
            <a:r>
              <a:rPr lang="he-IL" sz="2000" b="1" dirty="0" smtClean="0">
                <a:solidFill>
                  <a:srgbClr val="002060"/>
                </a:solidFill>
                <a:latin typeface="Times New Roman" pitchFamily="18" charset="0"/>
                <a:ea typeface="Calibri" pitchFamily="34" charset="0"/>
                <a:cs typeface="Times New Roman" pitchFamily="18" charset="0"/>
              </a:rPr>
              <a:t>הקדמה לספר הזוהר – אות כ"א – חוברת לתלמיד עמ' 19)</a:t>
            </a:r>
            <a:endParaRPr lang="he-IL" sz="2000" dirty="0">
              <a:solidFill>
                <a:srgbClr val="002060"/>
              </a:solidFill>
              <a:latin typeface="Times New Roman" pitchFamily="18" charset="0"/>
              <a:cs typeface="Times New Roman" pitchFamily="18" charset="0"/>
            </a:endParaRPr>
          </a:p>
        </p:txBody>
      </p:sp>
      <p:sp>
        <p:nvSpPr>
          <p:cNvPr id="4" name="TextBox 3"/>
          <p:cNvSpPr txBox="1"/>
          <p:nvPr/>
        </p:nvSpPr>
        <p:spPr>
          <a:xfrm>
            <a:off x="251520" y="2859782"/>
            <a:ext cx="8496944" cy="1754326"/>
          </a:xfrm>
          <a:prstGeom prst="rect">
            <a:avLst/>
          </a:prstGeom>
          <a:noFill/>
        </p:spPr>
        <p:txBody>
          <a:bodyPr wrap="square" rtlCol="1">
            <a:spAutoFit/>
          </a:bodyPr>
          <a:lstStyle/>
          <a:p>
            <a:r>
              <a:rPr lang="he-IL" dirty="0" smtClean="0"/>
              <a:t> </a:t>
            </a:r>
            <a:r>
              <a:rPr lang="he-IL" b="1" dirty="0" smtClean="0">
                <a:solidFill>
                  <a:srgbClr val="FF0000"/>
                </a:solidFill>
              </a:rPr>
              <a:t>- מה הגמרא רוצה ללמד אותנו לגבי החשיבות של הכוונה העומדת מאחורי המעשה?</a:t>
            </a:r>
          </a:p>
          <a:p>
            <a:endParaRPr lang="he-IL" b="1" dirty="0" smtClean="0">
              <a:solidFill>
                <a:srgbClr val="FF0000"/>
              </a:solidFill>
            </a:endParaRPr>
          </a:p>
          <a:p>
            <a:r>
              <a:rPr lang="he-IL" b="1" dirty="0" smtClean="0">
                <a:solidFill>
                  <a:srgbClr val="FF0000"/>
                </a:solidFill>
              </a:rPr>
              <a:t> - מה היתה הכוונה של בנות לוט ושל לוט עצמו?</a:t>
            </a:r>
          </a:p>
          <a:p>
            <a:endParaRPr lang="he-IL" b="1" dirty="0" smtClean="0">
              <a:solidFill>
                <a:srgbClr val="FF0000"/>
              </a:solidFill>
            </a:endParaRPr>
          </a:p>
          <a:p>
            <a:r>
              <a:rPr lang="he-IL" b="1" dirty="0" smtClean="0">
                <a:solidFill>
                  <a:srgbClr val="FF0000"/>
                </a:solidFill>
              </a:rPr>
              <a:t> - האם זה משנה שהמעשה שבצעו הינו במשותף?</a:t>
            </a:r>
          </a:p>
          <a:p>
            <a:endParaRPr lang="he-I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058863"/>
            <a:ext cx="9144000" cy="31162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6600" b="1" dirty="0" smtClean="0">
                <a:solidFill>
                  <a:srgbClr val="FF0000"/>
                </a:solidFill>
              </a:rPr>
              <a:t>סיכום שיעור</a:t>
            </a:r>
            <a:endParaRPr lang="fr-FR" sz="6600" b="1" dirty="0" smtClean="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0" y="915566"/>
            <a:ext cx="9143999" cy="2304256"/>
          </a:xfrm>
        </p:spPr>
        <p:style>
          <a:lnRef idx="1">
            <a:schemeClr val="accent6"/>
          </a:lnRef>
          <a:fillRef idx="2">
            <a:schemeClr val="accent6"/>
          </a:fillRef>
          <a:effectRef idx="1">
            <a:schemeClr val="accent6"/>
          </a:effectRef>
          <a:fontRef idx="minor">
            <a:schemeClr val="dk1"/>
          </a:fontRef>
        </p:style>
        <p:txBody>
          <a:bodyPr/>
          <a:lstStyle/>
          <a:p>
            <a:pPr>
              <a:lnSpc>
                <a:spcPct val="90000"/>
              </a:lnSpc>
              <a:buNone/>
            </a:pPr>
            <a:r>
              <a:rPr lang="he-IL" b="1" dirty="0" smtClean="0"/>
              <a:t>הרצון לתענוג מתחלק לארבע מדרגות: </a:t>
            </a:r>
            <a:endParaRPr lang="en-US" dirty="0" smtClean="0"/>
          </a:p>
          <a:p>
            <a:pPr>
              <a:lnSpc>
                <a:spcPct val="90000"/>
              </a:lnSpc>
            </a:pPr>
            <a:r>
              <a:rPr lang="he-IL" sz="2400" b="1" dirty="0" smtClean="0"/>
              <a:t>מדרגת דומם – תענוגים שמקבלים מהגוף. </a:t>
            </a:r>
            <a:endParaRPr lang="en-US" sz="2400" dirty="0" smtClean="0"/>
          </a:p>
          <a:p>
            <a:pPr>
              <a:lnSpc>
                <a:spcPct val="90000"/>
              </a:lnSpc>
            </a:pPr>
            <a:r>
              <a:rPr lang="he-IL" sz="2400" b="1" dirty="0" smtClean="0"/>
              <a:t>מדרגת צומח – תענוגים שמקבלים מהחומרים של העולם והטבע. </a:t>
            </a:r>
            <a:endParaRPr lang="en-US" sz="2400" dirty="0" smtClean="0"/>
          </a:p>
          <a:p>
            <a:pPr>
              <a:lnSpc>
                <a:spcPct val="90000"/>
              </a:lnSpc>
            </a:pPr>
            <a:r>
              <a:rPr lang="he-IL" sz="2400" b="1" dirty="0" smtClean="0"/>
              <a:t>מדרגת חי – תענוגים שמקבלים מאנשים אחרים או החברה. </a:t>
            </a:r>
            <a:endParaRPr lang="en-US" sz="2400" dirty="0" smtClean="0"/>
          </a:p>
          <a:p>
            <a:pPr>
              <a:lnSpc>
                <a:spcPct val="90000"/>
              </a:lnSpc>
            </a:pPr>
            <a:r>
              <a:rPr lang="he-IL" sz="2400" b="1" dirty="0" smtClean="0"/>
              <a:t>מדרגת מדבר  – תענוגים שמקבלים מתודעתנו.</a:t>
            </a:r>
            <a:endParaRPr lang="en-US" sz="2400" dirty="0" smtClean="0"/>
          </a:p>
          <a:p>
            <a:pPr>
              <a:lnSpc>
                <a:spcPct val="90000"/>
              </a:lnSpc>
            </a:pPr>
            <a:endParaRPr lang="en-US" sz="2400" dirty="0" smtClean="0"/>
          </a:p>
        </p:txBody>
      </p:sp>
      <p:sp>
        <p:nvSpPr>
          <p:cNvPr id="4" name="TextBox 3"/>
          <p:cNvSpPr txBox="1"/>
          <p:nvPr/>
        </p:nvSpPr>
        <p:spPr>
          <a:xfrm>
            <a:off x="251520" y="3651870"/>
            <a:ext cx="8892480" cy="584775"/>
          </a:xfrm>
          <a:prstGeom prst="rect">
            <a:avLst/>
          </a:prstGeom>
          <a:solidFill>
            <a:srgbClr val="FFFF99"/>
          </a:solidFill>
        </p:spPr>
        <p:txBody>
          <a:bodyPr wrap="square" rtlCol="1">
            <a:spAutoFit/>
          </a:bodyPr>
          <a:lstStyle/>
          <a:p>
            <a:r>
              <a:rPr lang="he-IL" sz="3200" b="1" dirty="0" smtClean="0">
                <a:solidFill>
                  <a:schemeClr val="accent4">
                    <a:lumMod val="65000"/>
                    <a:lumOff val="35000"/>
                  </a:schemeClr>
                </a:solidFill>
              </a:rPr>
              <a:t>מדרגת הרצון (טיב הרצון) קובעת את מדרגת התענוג</a:t>
            </a:r>
            <a:endParaRPr lang="he-IL" sz="3200" b="1" dirty="0">
              <a:solidFill>
                <a:schemeClr val="accent4">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uiExpand="1" build="p"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0" y="699542"/>
            <a:ext cx="9143999" cy="4443958"/>
          </a:xfrm>
        </p:spPr>
        <p:style>
          <a:lnRef idx="1">
            <a:schemeClr val="accent6"/>
          </a:lnRef>
          <a:fillRef idx="2">
            <a:schemeClr val="accent6"/>
          </a:fillRef>
          <a:effectRef idx="1">
            <a:schemeClr val="accent6"/>
          </a:effectRef>
          <a:fontRef idx="minor">
            <a:schemeClr val="dk1"/>
          </a:fontRef>
        </p:style>
        <p:txBody>
          <a:bodyPr/>
          <a:lstStyle/>
          <a:p>
            <a:pPr>
              <a:lnSpc>
                <a:spcPct val="90000"/>
              </a:lnSpc>
            </a:pPr>
            <a:r>
              <a:rPr lang="he-IL" sz="2400" b="1" dirty="0" smtClean="0"/>
              <a:t>כל פעולה מורכבת משניים: </a:t>
            </a:r>
          </a:p>
          <a:p>
            <a:pPr>
              <a:lnSpc>
                <a:spcPct val="90000"/>
              </a:lnSpc>
              <a:buNone/>
            </a:pPr>
            <a:r>
              <a:rPr lang="he-IL" sz="2400" b="1" dirty="0" smtClean="0"/>
              <a:t>      	 - מטרה (רצון לתענוג) </a:t>
            </a:r>
          </a:p>
          <a:p>
            <a:pPr>
              <a:lnSpc>
                <a:spcPct val="90000"/>
              </a:lnSpc>
              <a:buNone/>
            </a:pPr>
            <a:r>
              <a:rPr lang="he-IL" sz="2400" b="1" dirty="0" smtClean="0"/>
              <a:t>		 - אמצעי (איך פועלים להשיג את המטרה במציאות) </a:t>
            </a:r>
          </a:p>
          <a:p>
            <a:pPr>
              <a:lnSpc>
                <a:spcPct val="90000"/>
              </a:lnSpc>
              <a:buNone/>
            </a:pPr>
            <a:endParaRPr lang="en-US" sz="2400" dirty="0" smtClean="0"/>
          </a:p>
          <a:p>
            <a:pPr>
              <a:lnSpc>
                <a:spcPct val="90000"/>
              </a:lnSpc>
            </a:pPr>
            <a:r>
              <a:rPr lang="he-IL" sz="2400" b="1" dirty="0" smtClean="0"/>
              <a:t>הכוונה העומדת מאחורי המטרה היא פנימית וסמויה מן העין.</a:t>
            </a:r>
          </a:p>
          <a:p>
            <a:pPr>
              <a:lnSpc>
                <a:spcPct val="90000"/>
              </a:lnSpc>
              <a:buNone/>
            </a:pPr>
            <a:r>
              <a:rPr lang="he-IL" sz="2400" b="1" dirty="0" smtClean="0"/>
              <a:t>	(לרוב סמויה מהאחר,ולעיתים סמויה מעצמנו). </a:t>
            </a:r>
          </a:p>
          <a:p>
            <a:pPr>
              <a:lnSpc>
                <a:spcPct val="90000"/>
              </a:lnSpc>
              <a:buNone/>
            </a:pPr>
            <a:endParaRPr lang="en-US" sz="2400" dirty="0" smtClean="0"/>
          </a:p>
          <a:p>
            <a:pPr>
              <a:lnSpc>
                <a:spcPct val="90000"/>
              </a:lnSpc>
            </a:pPr>
            <a:r>
              <a:rPr lang="he-IL" sz="2400" b="1" dirty="0" smtClean="0"/>
              <a:t>אותה פעולה חיצונית יכולה לנבוע מרצונות מדרגות שונות –</a:t>
            </a:r>
          </a:p>
          <a:p>
            <a:pPr>
              <a:lnSpc>
                <a:spcPct val="90000"/>
              </a:lnSpc>
              <a:buNone/>
            </a:pPr>
            <a:r>
              <a:rPr lang="he-IL" sz="2400" b="1" dirty="0" smtClean="0"/>
              <a:t>	והכוונה היא זאת שקובעת האם צדיק או רשע.</a:t>
            </a:r>
          </a:p>
          <a:p>
            <a:pPr>
              <a:lnSpc>
                <a:spcPct val="90000"/>
              </a:lnSpc>
              <a:buNone/>
            </a:pPr>
            <a:r>
              <a:rPr lang="he-IL" sz="2400" b="1" dirty="0" smtClean="0"/>
              <a:t>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txBox="1">
            <a:spLocks noGrp="1"/>
          </p:cNvSpPr>
          <p:nvPr/>
        </p:nvSpPr>
        <p:spPr bwMode="auto">
          <a:xfrm>
            <a:off x="6443663" y="4624388"/>
            <a:ext cx="2895600" cy="357187"/>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sp>
        <p:nvSpPr>
          <p:cNvPr id="5123" name="Rectangle 2"/>
          <p:cNvSpPr>
            <a:spLocks noGrp="1" noChangeArrowheads="1"/>
          </p:cNvSpPr>
          <p:nvPr>
            <p:ph type="ctrTitle" idx="4294967295"/>
          </p:nvPr>
        </p:nvSpPr>
        <p:spPr>
          <a:xfrm>
            <a:off x="323528" y="699542"/>
            <a:ext cx="8640959" cy="648072"/>
          </a:xfrm>
        </p:spPr>
        <p:txBody>
          <a:bodyPr/>
          <a:lstStyle/>
          <a:p>
            <a:pPr eaLnBrk="1" hangingPunct="1"/>
            <a:r>
              <a:rPr lang="he-IL" sz="3600" b="1" dirty="0" smtClean="0">
                <a:solidFill>
                  <a:srgbClr val="002060"/>
                </a:solidFill>
              </a:rPr>
              <a:t>שיעור 2 - עבודה עצמית </a:t>
            </a:r>
            <a:r>
              <a:rPr lang="he-IL" sz="2400" b="1" dirty="0" smtClean="0">
                <a:solidFill>
                  <a:srgbClr val="002060"/>
                </a:solidFill>
              </a:rPr>
              <a:t>(חוברת לתלמיד -עמ' 21)</a:t>
            </a:r>
            <a:endParaRPr lang="fr-FR" sz="2400" b="1" dirty="0" smtClean="0">
              <a:solidFill>
                <a:srgbClr val="002060"/>
              </a:solidFill>
            </a:endParaRPr>
          </a:p>
        </p:txBody>
      </p:sp>
      <p:sp>
        <p:nvSpPr>
          <p:cNvPr id="5124" name="Rectangle 3"/>
          <p:cNvSpPr>
            <a:spLocks noGrp="1" noChangeArrowheads="1"/>
          </p:cNvSpPr>
          <p:nvPr>
            <p:ph type="subTitle" idx="4294967295"/>
          </p:nvPr>
        </p:nvSpPr>
        <p:spPr>
          <a:xfrm>
            <a:off x="2627784" y="1419622"/>
            <a:ext cx="6516216" cy="3240360"/>
          </a:xfrm>
        </p:spPr>
        <p:txBody>
          <a:bodyPr/>
          <a:lstStyle/>
          <a:p>
            <a:pPr marL="0" indent="0" eaLnBrk="1" hangingPunct="1">
              <a:buFontTx/>
              <a:buChar char="-"/>
            </a:pPr>
            <a:r>
              <a:rPr lang="he-IL" sz="4000" b="1" dirty="0" smtClean="0">
                <a:solidFill>
                  <a:srgbClr val="FF0000"/>
                </a:solidFill>
              </a:rPr>
              <a:t> </a:t>
            </a:r>
            <a:r>
              <a:rPr lang="he-IL" sz="2800" b="1" dirty="0" smtClean="0">
                <a:solidFill>
                  <a:srgbClr val="FF0000"/>
                </a:solidFill>
              </a:rPr>
              <a:t>נסה בכל יום לחשוב על פעולה שעשית .</a:t>
            </a:r>
          </a:p>
          <a:p>
            <a:pPr marL="0" indent="0" eaLnBrk="1" hangingPunct="1">
              <a:buNone/>
            </a:pPr>
            <a:endParaRPr lang="he-IL" sz="2800" b="1" dirty="0" smtClean="0">
              <a:solidFill>
                <a:srgbClr val="FF0000"/>
              </a:solidFill>
            </a:endParaRPr>
          </a:p>
          <a:p>
            <a:pPr marL="0" indent="0" eaLnBrk="1" hangingPunct="1">
              <a:buNone/>
            </a:pPr>
            <a:r>
              <a:rPr lang="he-IL" sz="2800" b="1" dirty="0" smtClean="0">
                <a:solidFill>
                  <a:srgbClr val="FF0000"/>
                </a:solidFill>
              </a:rPr>
              <a:t> - מה היתה הפעולה שנעשתה? </a:t>
            </a:r>
            <a:r>
              <a:rPr lang="he-IL" sz="1800" b="1" dirty="0" smtClean="0">
                <a:solidFill>
                  <a:srgbClr val="FF0000"/>
                </a:solidFill>
              </a:rPr>
              <a:t>(האמצעי)</a:t>
            </a:r>
          </a:p>
          <a:p>
            <a:pPr marL="0" indent="0" eaLnBrk="1" hangingPunct="1">
              <a:buFontTx/>
              <a:buChar char="-"/>
            </a:pPr>
            <a:r>
              <a:rPr lang="he-IL" sz="2800" b="1" dirty="0" smtClean="0">
                <a:solidFill>
                  <a:srgbClr val="FF0000"/>
                </a:solidFill>
              </a:rPr>
              <a:t>  מה הייתה המטרה? </a:t>
            </a:r>
            <a:r>
              <a:rPr lang="he-IL" sz="1800" b="1" dirty="0" smtClean="0">
                <a:solidFill>
                  <a:srgbClr val="FF0000"/>
                </a:solidFill>
              </a:rPr>
              <a:t>(בריחה מסבל או הוספת תענוג)</a:t>
            </a:r>
          </a:p>
          <a:p>
            <a:pPr marL="0" indent="0" eaLnBrk="1" hangingPunct="1">
              <a:buFontTx/>
              <a:buChar char="-"/>
            </a:pPr>
            <a:r>
              <a:rPr lang="he-IL" sz="2800" b="1" dirty="0" smtClean="0">
                <a:solidFill>
                  <a:srgbClr val="FF0000"/>
                </a:solidFill>
              </a:rPr>
              <a:t> באיזו מדרגה המטרה? </a:t>
            </a:r>
            <a:r>
              <a:rPr lang="he-IL" sz="1800" b="1" dirty="0" smtClean="0">
                <a:solidFill>
                  <a:srgbClr val="FF0000"/>
                </a:solidFill>
              </a:rPr>
              <a:t>(היעזר במפת מדרגות הרצון)</a:t>
            </a:r>
          </a:p>
          <a:p>
            <a:pPr marL="0" indent="0" eaLnBrk="1" hangingPunct="1">
              <a:buFontTx/>
              <a:buChar char="-"/>
            </a:pPr>
            <a:endParaRPr lang="he-IL" b="1" dirty="0" smtClean="0">
              <a:solidFill>
                <a:srgbClr val="FF0000"/>
              </a:solidFill>
            </a:endParaRPr>
          </a:p>
          <a:p>
            <a:pPr marL="0" indent="0" eaLnBrk="1" hangingPunct="1">
              <a:buFontTx/>
              <a:buChar char="-"/>
            </a:pPr>
            <a:endParaRPr lang="he-IL" b="1" dirty="0" smtClean="0">
              <a:solidFill>
                <a:srgbClr val="FF0000"/>
              </a:solidFill>
            </a:endParaRPr>
          </a:p>
        </p:txBody>
      </p:sp>
      <p:pic>
        <p:nvPicPr>
          <p:cNvPr id="5125" name="Picture 2" descr="TaxPrep2_tnb">
            <a:hlinkClick r:id="rId2"/>
          </p:cNvPr>
          <p:cNvPicPr>
            <a:picLocks noChangeAspect="1" noChangeArrowheads="1"/>
          </p:cNvPicPr>
          <p:nvPr/>
        </p:nvPicPr>
        <p:blipFill>
          <a:blip r:embed="rId3" cstate="print"/>
          <a:srcRect/>
          <a:stretch>
            <a:fillRect/>
          </a:stretch>
        </p:blipFill>
        <p:spPr bwMode="auto">
          <a:xfrm>
            <a:off x="179511" y="1707654"/>
            <a:ext cx="259228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pic>
        <p:nvPicPr>
          <p:cNvPr id="1026" name="Picture 2" descr="http://t1.gstatic.com/images?q=tbn:ANd9GcTcPX9xIjxdjeSaviaipJUZ2O8X6LbB211ogpms7XQp2BMXYUU5WQ">
            <a:hlinkClick r:id="rId2"/>
          </p:cNvPr>
          <p:cNvPicPr>
            <a:picLocks noChangeAspect="1" noChangeArrowheads="1"/>
          </p:cNvPicPr>
          <p:nvPr/>
        </p:nvPicPr>
        <p:blipFill>
          <a:blip r:embed="rId3" cstate="print">
            <a:lum bright="11000"/>
          </a:blip>
          <a:srcRect t="21549" b="7273"/>
          <a:stretch>
            <a:fillRect/>
          </a:stretch>
        </p:blipFill>
        <p:spPr bwMode="auto">
          <a:xfrm>
            <a:off x="0" y="627534"/>
            <a:ext cx="9144000" cy="3960440"/>
          </a:xfrm>
          <a:prstGeom prst="rect">
            <a:avLst/>
          </a:prstGeom>
          <a:noFill/>
        </p:spPr>
      </p:pic>
      <p:sp>
        <p:nvSpPr>
          <p:cNvPr id="5" name="Rectangle 4"/>
          <p:cNvSpPr/>
          <p:nvPr/>
        </p:nvSpPr>
        <p:spPr>
          <a:xfrm>
            <a:off x="35496" y="3746525"/>
            <a:ext cx="8964488" cy="769441"/>
          </a:xfrm>
          <a:prstGeom prst="rect">
            <a:avLst/>
          </a:prstGeom>
        </p:spPr>
        <p:txBody>
          <a:bodyPr wrap="square">
            <a:spAutoFit/>
          </a:bodyPr>
          <a:lstStyle/>
          <a:p>
            <a:r>
              <a:rPr lang="he-IL" sz="4400" b="1" dirty="0" smtClean="0">
                <a:solidFill>
                  <a:srgbClr val="FF0000"/>
                </a:solidFill>
              </a:rPr>
              <a:t>ד</a:t>
            </a:r>
            <a:r>
              <a:rPr lang="he-IL" sz="4400" b="1" dirty="0" smtClean="0">
                <a:solidFill>
                  <a:srgbClr val="FF0000"/>
                </a:solidFill>
              </a:rPr>
              <a:t>. להבחין ברצונות בין מטרה לאמצעי</a:t>
            </a:r>
            <a:endParaRPr lang="he-IL" sz="4400" dirty="0"/>
          </a:p>
        </p:txBody>
      </p:sp>
      <p:sp>
        <p:nvSpPr>
          <p:cNvPr id="6" name="TextBox 5"/>
          <p:cNvSpPr txBox="1"/>
          <p:nvPr/>
        </p:nvSpPr>
        <p:spPr>
          <a:xfrm>
            <a:off x="899592" y="1226245"/>
            <a:ext cx="8064896" cy="769441"/>
          </a:xfrm>
          <a:prstGeom prst="rect">
            <a:avLst/>
          </a:prstGeom>
          <a:noFill/>
        </p:spPr>
        <p:txBody>
          <a:bodyPr wrap="square" rtlCol="1">
            <a:spAutoFit/>
          </a:bodyPr>
          <a:lstStyle/>
          <a:p>
            <a:r>
              <a:rPr lang="he-IL" sz="4400" b="1" dirty="0" smtClean="0">
                <a:solidFill>
                  <a:srgbClr val="FF0000"/>
                </a:solidFill>
              </a:rPr>
              <a:t>א. הכרת מדרגות הרצון הטבעי</a:t>
            </a:r>
            <a:endParaRPr lang="he-IL" sz="4400" dirty="0"/>
          </a:p>
        </p:txBody>
      </p:sp>
      <p:sp>
        <p:nvSpPr>
          <p:cNvPr id="7" name="TextBox 6"/>
          <p:cNvSpPr txBox="1"/>
          <p:nvPr/>
        </p:nvSpPr>
        <p:spPr>
          <a:xfrm>
            <a:off x="251520" y="2018333"/>
            <a:ext cx="8748464" cy="769441"/>
          </a:xfrm>
          <a:prstGeom prst="rect">
            <a:avLst/>
          </a:prstGeom>
          <a:noFill/>
        </p:spPr>
        <p:txBody>
          <a:bodyPr wrap="square" rtlCol="1">
            <a:spAutoFit/>
          </a:bodyPr>
          <a:lstStyle/>
          <a:p>
            <a:r>
              <a:rPr lang="he-IL" sz="4400" b="1" dirty="0" smtClean="0">
                <a:solidFill>
                  <a:srgbClr val="FF0000"/>
                </a:solidFill>
              </a:rPr>
              <a:t>ב. יכולת </a:t>
            </a:r>
            <a:r>
              <a:rPr lang="he-IL" sz="4400" b="1" dirty="0" smtClean="0">
                <a:solidFill>
                  <a:srgbClr val="FF0000"/>
                </a:solidFill>
              </a:rPr>
              <a:t>למפות הרצונות השונים </a:t>
            </a:r>
            <a:r>
              <a:rPr lang="he-IL" sz="4400" b="1" dirty="0" smtClean="0">
                <a:solidFill>
                  <a:srgbClr val="FF0000"/>
                </a:solidFill>
              </a:rPr>
              <a:t>שבנו</a:t>
            </a:r>
            <a:endParaRPr lang="he-IL" sz="4400" b="1" dirty="0" smtClean="0">
              <a:solidFill>
                <a:srgbClr val="FF0000"/>
              </a:solidFill>
            </a:endParaRPr>
          </a:p>
        </p:txBody>
      </p:sp>
      <p:sp>
        <p:nvSpPr>
          <p:cNvPr id="8" name="Rectangle 7"/>
          <p:cNvSpPr/>
          <p:nvPr/>
        </p:nvSpPr>
        <p:spPr>
          <a:xfrm>
            <a:off x="971600" y="2882429"/>
            <a:ext cx="7992888" cy="769441"/>
          </a:xfrm>
          <a:prstGeom prst="rect">
            <a:avLst/>
          </a:prstGeom>
        </p:spPr>
        <p:txBody>
          <a:bodyPr wrap="square">
            <a:spAutoFit/>
          </a:bodyPr>
          <a:lstStyle/>
          <a:p>
            <a:r>
              <a:rPr lang="he-IL" sz="4400" b="1" dirty="0" smtClean="0">
                <a:solidFill>
                  <a:srgbClr val="FF0000"/>
                </a:solidFill>
              </a:rPr>
              <a:t>ג. להבין </a:t>
            </a:r>
            <a:r>
              <a:rPr lang="he-IL" sz="4400" b="1" dirty="0" smtClean="0">
                <a:solidFill>
                  <a:srgbClr val="FF0000"/>
                </a:solidFill>
              </a:rPr>
              <a:t>את ההשפעה על האושר</a:t>
            </a:r>
            <a:endParaRPr lang="he-IL" sz="4400" dirty="0"/>
          </a:p>
        </p:txBody>
      </p:sp>
      <p:sp>
        <p:nvSpPr>
          <p:cNvPr id="9" name="TextBox 8"/>
          <p:cNvSpPr txBox="1"/>
          <p:nvPr/>
        </p:nvSpPr>
        <p:spPr>
          <a:xfrm>
            <a:off x="0" y="627534"/>
            <a:ext cx="9144000" cy="707886"/>
          </a:xfrm>
          <a:prstGeom prst="rect">
            <a:avLst/>
          </a:prstGeom>
          <a:noFill/>
        </p:spPr>
        <p:txBody>
          <a:bodyPr wrap="square" rtlCol="1">
            <a:spAutoFit/>
          </a:bodyPr>
          <a:lstStyle/>
          <a:p>
            <a:pPr algn="ctr"/>
            <a:r>
              <a:rPr lang="he-IL" sz="4000" b="1" u="sng" dirty="0" smtClean="0"/>
              <a:t>מטרת השיעור</a:t>
            </a:r>
            <a:r>
              <a:rPr lang="he-IL" sz="4000" b="1" dirty="0" smtClean="0"/>
              <a:t>:</a:t>
            </a:r>
            <a:endParaRPr lang="he-IL"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276350"/>
            <a:ext cx="9144000" cy="3311624"/>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5400" b="1" dirty="0" smtClean="0">
                <a:solidFill>
                  <a:srgbClr val="FF0000"/>
                </a:solidFill>
              </a:rPr>
              <a:t>לכולנו </a:t>
            </a:r>
            <a:r>
              <a:rPr lang="he-IL" sz="5400" b="1" dirty="0" smtClean="0">
                <a:solidFill>
                  <a:srgbClr val="FF0000"/>
                </a:solidFill>
              </a:rPr>
              <a:t>אותו רצון </a:t>
            </a:r>
            <a:r>
              <a:rPr lang="he-IL" sz="5400" b="1" dirty="0" smtClean="0">
                <a:solidFill>
                  <a:srgbClr val="FF0000"/>
                </a:solidFill>
              </a:rPr>
              <a:t>לעונג/לאושר</a:t>
            </a:r>
            <a:r>
              <a:rPr lang="he-IL" b="1" dirty="0" smtClean="0">
                <a:solidFill>
                  <a:srgbClr val="FF0000"/>
                </a:solidFill>
              </a:rPr>
              <a:t/>
            </a:r>
            <a:br>
              <a:rPr lang="he-IL" b="1" dirty="0" smtClean="0">
                <a:solidFill>
                  <a:srgbClr val="FF0000"/>
                </a:solidFill>
              </a:rPr>
            </a:br>
            <a:r>
              <a:rPr lang="he-IL" sz="5400" b="1" dirty="0" smtClean="0">
                <a:solidFill>
                  <a:srgbClr val="FF0000"/>
                </a:solidFill>
              </a:rPr>
              <a:t/>
            </a:r>
            <a:br>
              <a:rPr lang="he-IL" sz="5400" b="1" dirty="0" smtClean="0">
                <a:solidFill>
                  <a:srgbClr val="FF0000"/>
                </a:solidFill>
              </a:rPr>
            </a:br>
            <a:r>
              <a:rPr lang="he-IL" sz="5400" b="1" dirty="0" smtClean="0">
                <a:solidFill>
                  <a:srgbClr val="FF0000"/>
                </a:solidFill>
              </a:rPr>
              <a:t>א. מהו אושר?</a:t>
            </a:r>
            <a:r>
              <a:rPr lang="he-IL" sz="5400" b="1" dirty="0" smtClean="0">
                <a:solidFill>
                  <a:srgbClr val="FF0000"/>
                </a:solidFill>
              </a:rPr>
              <a:t/>
            </a:r>
            <a:br>
              <a:rPr lang="he-IL" sz="5400" b="1" dirty="0" smtClean="0">
                <a:solidFill>
                  <a:srgbClr val="FF0000"/>
                </a:solidFill>
              </a:rPr>
            </a:br>
            <a:r>
              <a:rPr lang="he-IL" sz="5400" b="1" dirty="0" smtClean="0">
                <a:solidFill>
                  <a:srgbClr val="FF0000"/>
                </a:solidFill>
              </a:rPr>
              <a:t>ב. </a:t>
            </a:r>
            <a:r>
              <a:rPr lang="he-IL" sz="5200" b="1" dirty="0" smtClean="0">
                <a:solidFill>
                  <a:srgbClr val="FF0000"/>
                </a:solidFill>
              </a:rPr>
              <a:t>מה </a:t>
            </a:r>
            <a:r>
              <a:rPr lang="he-IL" sz="5200" b="1" dirty="0" smtClean="0">
                <a:solidFill>
                  <a:srgbClr val="FF0000"/>
                </a:solidFill>
              </a:rPr>
              <a:t>מבדיל אותנו אחד מהשני?</a:t>
            </a:r>
            <a:endParaRPr lang="fr-FR" sz="5200" b="1"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699542"/>
            <a:ext cx="91440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r>
              <a:rPr lang="he-IL" sz="2400" b="1" dirty="0" smtClean="0">
                <a:solidFill>
                  <a:srgbClr val="FF0000"/>
                </a:solidFill>
              </a:rPr>
              <a:t>מה השוני מבחינה רגשית בין סוגי התענוג המתקבלים ממלוי הרצונות השונים?</a:t>
            </a:r>
            <a:endParaRPr lang="he-IL" sz="2400" b="1" dirty="0">
              <a:solidFill>
                <a:srgbClr val="FF0000"/>
              </a:solidFill>
            </a:endParaRPr>
          </a:p>
        </p:txBody>
      </p:sp>
      <p:sp>
        <p:nvSpPr>
          <p:cNvPr id="6" name="Rectangle 5"/>
          <p:cNvSpPr/>
          <p:nvPr/>
        </p:nvSpPr>
        <p:spPr>
          <a:xfrm>
            <a:off x="4932040" y="1707654"/>
            <a:ext cx="3960440" cy="14401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he-IL" sz="4400" b="1" dirty="0" smtClean="0">
                <a:solidFill>
                  <a:srgbClr val="002060"/>
                </a:solidFill>
              </a:rPr>
              <a:t>אכילת מאכל אהוב</a:t>
            </a:r>
            <a:endParaRPr lang="he-IL" sz="4400" b="1" dirty="0">
              <a:solidFill>
                <a:srgbClr val="002060"/>
              </a:solidFill>
            </a:endParaRPr>
          </a:p>
        </p:txBody>
      </p:sp>
      <p:sp>
        <p:nvSpPr>
          <p:cNvPr id="7" name="Rectangle 6"/>
          <p:cNvSpPr/>
          <p:nvPr/>
        </p:nvSpPr>
        <p:spPr>
          <a:xfrm>
            <a:off x="4932040" y="3147814"/>
            <a:ext cx="3960440" cy="1446550"/>
          </a:xfrm>
          <a:prstGeom prst="rect">
            <a:avLst/>
          </a:prstGeom>
          <a:solidFill>
            <a:srgbClr val="FFFF66"/>
          </a:solidFill>
          <a:ln>
            <a:solidFill>
              <a:srgbClr val="FF0000"/>
            </a:solidFill>
          </a:ln>
        </p:spPr>
        <p:txBody>
          <a:bodyPr wrap="square">
            <a:spAutoFit/>
          </a:bodyPr>
          <a:lstStyle/>
          <a:p>
            <a:r>
              <a:rPr lang="he-IL" sz="4400" b="1" dirty="0" smtClean="0">
                <a:solidFill>
                  <a:schemeClr val="accent6">
                    <a:lumMod val="60000"/>
                    <a:lumOff val="40000"/>
                  </a:schemeClr>
                </a:solidFill>
              </a:rPr>
              <a:t>קנית משהו  שמאוד רוצים</a:t>
            </a:r>
            <a:endParaRPr lang="he-IL" sz="4400" b="1" dirty="0">
              <a:solidFill>
                <a:schemeClr val="accent6">
                  <a:lumMod val="60000"/>
                  <a:lumOff val="40000"/>
                </a:schemeClr>
              </a:solidFill>
            </a:endParaRPr>
          </a:p>
        </p:txBody>
      </p:sp>
      <p:sp>
        <p:nvSpPr>
          <p:cNvPr id="8" name="Rectangle 7"/>
          <p:cNvSpPr/>
          <p:nvPr/>
        </p:nvSpPr>
        <p:spPr>
          <a:xfrm>
            <a:off x="0" y="1707654"/>
            <a:ext cx="4932041" cy="1446550"/>
          </a:xfrm>
          <a:prstGeom prst="rect">
            <a:avLst/>
          </a:prstGeom>
          <a:solidFill>
            <a:srgbClr val="FF9933"/>
          </a:solidFill>
          <a:ln>
            <a:solidFill>
              <a:schemeClr val="tx2"/>
            </a:solidFill>
          </a:ln>
        </p:spPr>
        <p:txBody>
          <a:bodyPr wrap="square">
            <a:spAutoFit/>
          </a:bodyPr>
          <a:lstStyle/>
          <a:p>
            <a:r>
              <a:rPr lang="he-IL" sz="4400" b="1" dirty="0" smtClean="0">
                <a:solidFill>
                  <a:srgbClr val="00B050"/>
                </a:solidFill>
              </a:rPr>
              <a:t>הצלחה להשיג מטרה שקבעת לעצמך</a:t>
            </a:r>
            <a:endParaRPr lang="he-IL" sz="4400" b="1" dirty="0">
              <a:solidFill>
                <a:srgbClr val="00B050"/>
              </a:solidFill>
            </a:endParaRPr>
          </a:p>
        </p:txBody>
      </p:sp>
      <p:sp>
        <p:nvSpPr>
          <p:cNvPr id="9" name="Rectangle 8"/>
          <p:cNvSpPr/>
          <p:nvPr/>
        </p:nvSpPr>
        <p:spPr>
          <a:xfrm>
            <a:off x="0" y="3147814"/>
            <a:ext cx="4932040" cy="1446550"/>
          </a:xfrm>
          <a:prstGeom prst="rect">
            <a:avLst/>
          </a:prstGeom>
          <a:solidFill>
            <a:schemeClr val="accent5">
              <a:lumMod val="90000"/>
            </a:schemeClr>
          </a:solidFill>
          <a:ln>
            <a:solidFill>
              <a:srgbClr val="C00000"/>
            </a:solidFill>
          </a:ln>
        </p:spPr>
        <p:txBody>
          <a:bodyPr wrap="square">
            <a:spAutoFit/>
          </a:bodyPr>
          <a:lstStyle/>
          <a:p>
            <a:r>
              <a:rPr lang="he-IL" sz="4400" b="1" dirty="0" smtClean="0">
                <a:solidFill>
                  <a:srgbClr val="FF0000"/>
                </a:solidFill>
              </a:rPr>
              <a:t>קבלת מחמאה מאדם חשוב</a:t>
            </a:r>
            <a:endParaRPr lang="he-IL"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637" y="771525"/>
          <a:ext cx="8784976" cy="3966622"/>
        </p:xfrm>
        <a:graphic>
          <a:graphicData uri="http://schemas.openxmlformats.org/drawingml/2006/table">
            <a:tbl>
              <a:tblPr rtl="1" firstRow="1" firstCol="1" lastCol="1" bandRow="1">
                <a:tableStyleId>{5C22544A-7EE6-4342-B048-85BDC9FD1C3A}</a:tableStyleId>
              </a:tblPr>
              <a:tblGrid>
                <a:gridCol w="3699565"/>
                <a:gridCol w="5085411"/>
              </a:tblGrid>
              <a:tr h="2046382">
                <a:tc>
                  <a:txBody>
                    <a:bodyPr/>
                    <a:lstStyle/>
                    <a:p>
                      <a:pPr algn="ctr" rtl="1"/>
                      <a:r>
                        <a:rPr lang="he-IL" sz="4000" dirty="0" smtClean="0">
                          <a:solidFill>
                            <a:srgbClr val="002060"/>
                          </a:solidFill>
                        </a:rPr>
                        <a:t> - תענוג גופני</a:t>
                      </a:r>
                    </a:p>
                    <a:p>
                      <a:pPr algn="ctr" rtl="1"/>
                      <a:r>
                        <a:rPr lang="he-IL" sz="4000" dirty="0" smtClean="0">
                          <a:solidFill>
                            <a:srgbClr val="002060"/>
                          </a:solidFill>
                        </a:rPr>
                        <a:t> - הנאה רגעית וחולפת</a:t>
                      </a:r>
                      <a:endParaRPr lang="he-IL" sz="4000" dirty="0">
                        <a:solidFill>
                          <a:srgbClr val="002060"/>
                        </a:solidFill>
                      </a:endParaRPr>
                    </a:p>
                  </a:txBody>
                  <a:tcPr/>
                </a:tc>
                <a:tc>
                  <a:txBody>
                    <a:bodyPr/>
                    <a:lstStyle/>
                    <a:p>
                      <a:pPr rtl="1"/>
                      <a:r>
                        <a:rPr lang="he-IL" sz="4000" dirty="0" smtClean="0">
                          <a:solidFill>
                            <a:srgbClr val="00B050"/>
                          </a:solidFill>
                        </a:rPr>
                        <a:t> - תענוג נפשי מימוש עצמי </a:t>
                      </a:r>
                      <a:r>
                        <a:rPr lang="he-IL" sz="2000" dirty="0" smtClean="0">
                          <a:solidFill>
                            <a:srgbClr val="00B050"/>
                          </a:solidFill>
                        </a:rPr>
                        <a:t>(הקושי חולף הגאווה נשארת)</a:t>
                      </a:r>
                    </a:p>
                    <a:p>
                      <a:pPr rtl="1"/>
                      <a:r>
                        <a:rPr lang="he-IL" sz="4000" dirty="0" smtClean="0">
                          <a:solidFill>
                            <a:srgbClr val="00B050"/>
                          </a:solidFill>
                        </a:rPr>
                        <a:t> - הנאה מהתפתחות</a:t>
                      </a:r>
                      <a:endParaRPr lang="he-IL" sz="4400" dirty="0">
                        <a:solidFill>
                          <a:srgbClr val="00B050"/>
                        </a:solidFill>
                      </a:endParaRPr>
                    </a:p>
                  </a:txBody>
                  <a:tcPr/>
                </a:tc>
              </a:tr>
              <a:tr h="1698034">
                <a:tc>
                  <a:txBody>
                    <a:bodyPr/>
                    <a:lstStyle/>
                    <a:p>
                      <a:pPr rtl="1"/>
                      <a:r>
                        <a:rPr lang="he-IL" sz="4000" dirty="0" smtClean="0">
                          <a:solidFill>
                            <a:schemeClr val="accent6">
                              <a:lumMod val="60000"/>
                              <a:lumOff val="40000"/>
                            </a:schemeClr>
                          </a:solidFill>
                        </a:rPr>
                        <a:t> - תענוג מקניין</a:t>
                      </a:r>
                    </a:p>
                    <a:p>
                      <a:pPr rtl="1"/>
                      <a:r>
                        <a:rPr lang="he-IL" sz="4000" dirty="0" smtClean="0">
                          <a:solidFill>
                            <a:schemeClr val="accent6">
                              <a:lumMod val="60000"/>
                              <a:lumOff val="40000"/>
                            </a:schemeClr>
                          </a:solidFill>
                        </a:rPr>
                        <a:t> - הנאה נמשכת  יורדת</a:t>
                      </a:r>
                      <a:endParaRPr lang="he-IL" sz="4000" dirty="0">
                        <a:solidFill>
                          <a:schemeClr val="accent6">
                            <a:lumMod val="60000"/>
                            <a:lumOff val="40000"/>
                          </a:schemeClr>
                        </a:solidFill>
                      </a:endParaRPr>
                    </a:p>
                  </a:txBody>
                  <a:tcPr/>
                </a:tc>
                <a:tc>
                  <a:txBody>
                    <a:bodyPr/>
                    <a:lstStyle/>
                    <a:p>
                      <a:pPr rtl="1"/>
                      <a:r>
                        <a:rPr lang="he-IL" sz="4000" dirty="0" smtClean="0">
                          <a:solidFill>
                            <a:srgbClr val="FF0000"/>
                          </a:solidFill>
                        </a:rPr>
                        <a:t>תענוג מהערכה חברתית</a:t>
                      </a:r>
                    </a:p>
                    <a:p>
                      <a:pPr rtl="1"/>
                      <a:r>
                        <a:rPr lang="he-IL" sz="4000" dirty="0" smtClean="0">
                          <a:solidFill>
                            <a:srgbClr val="FF0000"/>
                          </a:solidFill>
                        </a:rPr>
                        <a:t>התרוממות</a:t>
                      </a:r>
                      <a:r>
                        <a:rPr lang="he-IL" sz="4000" baseline="0" dirty="0" smtClean="0">
                          <a:solidFill>
                            <a:srgbClr val="FF0000"/>
                          </a:solidFill>
                        </a:rPr>
                        <a:t> רוח</a:t>
                      </a:r>
                    </a:p>
                    <a:p>
                      <a:pPr rtl="1"/>
                      <a:r>
                        <a:rPr lang="he-IL" sz="4000" baseline="0" dirty="0" smtClean="0">
                          <a:solidFill>
                            <a:srgbClr val="FF0000"/>
                          </a:solidFill>
                        </a:rPr>
                        <a:t>הנאה נמשכת (זיכרון)</a:t>
                      </a:r>
                      <a:endParaRPr lang="he-IL" sz="4000" dirty="0">
                        <a:solidFill>
                          <a:srgbClr val="FF0000"/>
                        </a:solidFill>
                      </a:endParaRPr>
                    </a:p>
                  </a:txBody>
                  <a:tcPr/>
                </a:tc>
              </a:tr>
            </a:tbl>
          </a:graphicData>
        </a:graphic>
      </p:graphicFrame>
      <p:sp>
        <p:nvSpPr>
          <p:cNvPr id="12302" name="AutoShape 14" descr="data:image/jpeg;base64,/9j/4AAQSkZJRgABAQAAAQABAAD/2wCEAAkGBxQTEhUUExQWFhUXGBYYGBgYGBgcGhcYFxYWFxgXGBodHCggGBwlHBcUITEhJSkrLi4uFx8zODMsNygtLisBCgoKDg0OGBAQGiwcHBwsLCwsLCwrLCwsLCwsLDcsNywsLCwsLCwsLCw3NywsLCwsLCwsLiwrLDcrKysrKysrK//AABEIAHgBQAMBIgACEQEDEQH/xAAcAAABBQEBAQAAAAAAAAAAAAAEAAIDBQYBBwj/xAA+EAABAwMCAwYDBAgGAwEAAAABAgMRAAQhEjEFQVEGEyJhcYGRobEyQsHRFBUjUmJy4fAzU4KSovEWJEMH/8QAGAEAAwEBAAAAAAAAAAAAAAAAAAECAwT/xAAjEQACAgEEAwEBAQEAAAAAAAAAAQIRAxITIVEEMUEUYXEi/9oADAMBAAIRAxEAPwD0a7DjqiTIE4E7UIu0WKvbZMUTArbdceEZ6EzKuMqTuDSZTsc1qVNJODQTtg36e9Pe7DbRXpJG2fSnv3ZAqwbt0gQKhurZPSp1pselopXHRuSZoF64narNyxBOSfaorjhMDwg1vGcUQ4siZtRpCid6KtQ2NjUSW1Ng6sj1qsdvUpnc0mnIOEaV4oCSdVUV/wAZToKEc+dU1xxJRnJj1qucuRVQwVyyZTCS7FROXEc6r7i/A9ar3bomulIwbosnr7pUHfmgQvrTtcVRN2GB410u+dA99XSqkAUV0g5QwcpF2kwCVKpBdC95TTcHYVNoqglSyKYXaHU/O9MCqLCmE94aWuoNVcK6lsqiVbldC6DcXUzRxSsKCNdOCqHU5TQ5RY0ghS65rodTlNDlKx0E6qbrodTtNbc3pBQVrrhNQJxTFO0CJSqkHIocrqVJxmgCcLkZNXPZXtK5ZvJOolpRAcRyKZ3A5KEk1nyuoVGhpNUxrg+gmaJTNQW9GJrikzpRCUqmo7hpUYo1NPApWUVKAoetCXFm8TIE9M1oYpwimpNBVmU7u5/c29qr3LK6KvvJ98fKt0QKYqKrdfROlGIPDnFeFUk9cxTB2YURkwfka24SKa43RvSDQjzriHZxSMlQj5/CsxxqwW1GZB2ivV76xxHiVyisN2sfSlQ8KwTgH8q2x5n9IljVGHM9KbMnFafs9wxx64bS+053Wc6SE4zBx6V6g52etliFMoP+kVpPyVEyWCzwxxJTvHxqBS69zd7I2ZBHcIEgiQMjzFCdnuyIYbLTq0PI+6C0BG+5JMmo/V/B/n/p4t3tdFzXqvaH/wDPLZUrbWWsbAApn03FeT3tmppZQvBB+NaRy6lZMsdEocJpF0Dc0IHYxTUqmqUmKgkvV0OUIhdP32obANEHnyrrYqJlGM712AMzj6VGpDS4FdJKYnY1F3tEaQdyPegtFOxUSzNSBVQ6YE9aRVTAlWquBeDUajUalUhk6TS7yoCZppxSAnK5rmuoJzg1IEKx5+dFhY4uHrTNVcUmN6jK6YglDpG1ShU7iglLpxfIFABa3PSozioFPiKgW7NKyj6PQqpkuVSM3cYJHxqf9NFczizey2LpjwxPKdvlTRdkOJQY8SSfQiPzquHEBNROXyVXDZBmEKneBOmM+1Q4spMuXFOz4dEcp1T7xUV3drbQVK0mIkCdpodfFmgY159FflUF7eIcbUgLyYzpX+VSMtyo0+gWL0KEpmAYyCPryp36aOtFARs3Ti1uJSEAIIGSZMielOvblbbZWdJIIwJ2JA/E1XsXjaVuqK/tqB+yrECOlN4txFtbJSkkmUx4VfvDyoAtn3FAgJAg7knPtVOi/wBZIWkEJWUiM5Gx8qm4jxhhtSe8cCc4rCWXFiq7/ZGUKfmYJBBI26etXGNibN65fOzGlv8A5fl50y84sppLZOmVqiATt1E71TJ4olt651kJIV4CoHTOkbxkgYqkt7lbii4tRcVMBUQI/hT90VpHFqJcqNxdcc0NhzSTJ0hI3UeQnlUVlxpa1BKkpTPRRJHyzVJevSyyn73eyRnAzk0ZYaEKC3FRvCYPxxT2kkxajt1xnUtQUmSglMTgxzrG8Y4wwXNLloyqOZWoevKtIlptxbpOElajqz5ct6Df4db/AHXWx1KkKM/EVqlHSiJXZku1nCWkBhy3QoB5JVpBJiI2+NZjbea9T4i/akNQ8g9yhQ0hJzIGAOW1Ze/smnHCUiMbbZ608cbRnOkUfZ95AeSFsd+lWCkAk55pjnV9x7s2u3eQplBdaUoeCDIP+WqMj1qPsM4ll57vFBBKClBIOFHngUV2cvFWq1JC+9aJIWAFAk83EyZmokpWyouNcgnbRttp1lLaEoX3alPISZCTKNKZ6/bqbjtql22ZuLZmPtB1KCVaDynnyPxqi7QNNMuqDLocSolXPUk8wucz50fw5hDRC0cRbaUQCQAvBjY8jFZ0aBvD2W/0B5x9oII/wnCTqcURgBPMDFS9k7Rh5t5t1sAoSV94CdQ8o2xTuKX1s6wo3Vw0+6hJ7pTSVhYV0PIgmKq+xvEm2hcd6oJ1s6UzzV0pq2hNpCb41aDCLNK0fvOOkLPnATCa72u4c2yplTUhDzZWEndMaZH/ACHzqk4RZIcwt5DMJ+0sEgnpirztpfNOG0Q06lYbaUhShMAy1B+RPtV+mifaLDght7wrbNslohBUlaFqJkDmCKxRVW17ON21q4tZu2ly2pICQoGSPOsN3WBnPSiL5E/XJY8CcT+kNhaAtJUElJJAzj5Vou0t7b21wtlNiyrTp8RWoEyJ2ANZTho0PNE7BaST5AiTWn7T29tcXK3hespCowUqkQI3pSfI4+ho7i4srl4W6WVs6dOhRMzO8gVV2HG220BKrRtw81qWoE+oAirNtVuxZXTQum3VuhOkICgcTIz61lAgdZqVyNqjcdnH7e5S+VWTSe6b1iFKOowrBkY2+dZb9ZJU8HAw2lPh/YglST1EwDmrLsdftsou+9WE62NKJ+8qF4HxFV/Y65bRdMqdgITkkjAMY+dJMKs0Pans4e6FzbtqSkplbRnU35gbxQvaO2absmSphLNytQhIJKigDK1A7T+NcXxlVvfOPsuh7WZVEhJTJhBkbjrUfatNu4sPsO6i7lbaiStB9/u+XKmtQ3RnG1CoZohYFMSmfKqZCPYlvAZBEmol3qhk7VV3XEG9ySY5D86p+KdoyRpQnT8z+QrVUNtmqPEYGokR16VSXnaZWQ3gdedY+6v1ubqPpPP0rlpfLQoL3A67VMmhpnqPZJZI1OEyYAk/P1rTvkpEzWF4P2pbWnkFDcE1pLS/Did6wcbZrZDfdqA2CCkqPwrIXXaYlcoSQfI1p+M8ELifBvWU4l2UcRkGR9KpRQmTN9rHYIKv7ND3vap0phKtI6Cgmuz7uyog7Z28qLsOzqyf2mANvOoUJWDlwcTxMOgFQg8+fwq2sLuCChIlJmIouz4A2kDaj22UNjAFdUUzNsENuVqUpwyVnUcRGAPoKIQQgQBTHbmhnM862UTNsLFwKlVdzVK87HOm/pJqtKJ1F531Qm3C8H5VWM30mKu7d4xynypon2BfqJsEqCYJ386JtuCtzJ+A/OiDccjXf0kCqom+Rx4SznwDPxoQcGt0fZQB509d5UX6RNVGBMpAfFeCMOpOpsSfvDB+W9ea/qlwuqabQpZSSMAjbn5V60DNSagKU8KkOORo8vY7L3S5/ZFMfvEAH0quvbVTKyhe43jIFeuKuuWacXRzAj0GfWpfj9D3uzxou0gCfukz0Bz+detCxt/ES0glRkkgGfyohohCQltISBsBgCpXjvsTypHjS1kf3tXC5Nei9puAquQDrSlSZiU7+81grzhT6FlGgkjPhyI6zWU8Uov0XHImDpuzypNOiZNNubNxuO8QUztIqGs6opclrqQMpVJ9PpQbhM7023Uo4SJq2teAPu7CPak0io2U666kkVqkdhniJKk0l9iXdgtPvU/89lVPozPfzUiTI3q6X2Mf/h+IH1NAu9m7hEy2T6UWFP6gRJAPlXXHumagJ0nKTNPU5OyY/GgRqbx+DIAI2KZgg+dDlKcyoajtmpxwdzHhH+pUfhTz2bWSJU2Rz8UH5zWFrs6Kb+FeGEfZ1JjmZ+VNfaQsQDATEefrNXLnZtKDjI/mBjzpt1whvBHeT1SpJH+3elqXY9L6B+ENNpKu8StSSBp7vSDI6zVtxS4/QXGylSltvI1gGNQAIkEjGyhVBcLZbj/F1fxIIB95xVn27eB/QdIn/wBdWEk4/wALH/dEVTsJejWWnall1h1xpLgDQBUFxkHoRTeB8eauFOI8XhSVyCIKRvvzrznhtjeFDiGdSUOiFgpTBHrOK1HY3s89bl115SEo7pSAdXPHI1dpfSVfQY320s4nQ9H+j6Ubxni7bKmxJ0uI1pP8MwR67V54z2XeCQSUZG2r+lartVwkOKtQVxoYzEHMp86rXX0WlstV8UafYedtytJaiQuDIM7R6Gqq17QMoQS+VqVOA2U4HnO9G8L4Y01ZXQk+JKZ1ECYCto9aVj2YaUkKQhuNvERM+9G8PbI+D8dtLh1LSQ+lS8JKtBE5xj0oS84q2lxbanAFJUU7VoOF8H7t5tUNBIMkpUiRE8vhVHxfhq0vrJDZDjilJykkjEzG1CztCeKwjizTDT7LGtWtekqJIiFkAaRG+9SOWzKbw2y1LjwhJkaiVCc4qzvOEh26Q+C0UhLQglIKSkycHaiHeH/+4t9S2w3KCCVJnwgzzo/RINlGWNilVyWU6oS5oJ8uvrVst1llxbITcK0HSVam42BxOedP4ckOXKnE/ZL0g9RjPpQPFmFKunyJKQvBTmTpTMx6D50nnk/4UsKRZXDSSyXmysaSAUrIO/mPWprW0StlalLKVI+0SfBH12qvSYsH87rTE74I5fhTk3AFldlSh9lO8ee3Wn+jJ6sTwQ6JGXGFEAB6D9/wAeukmYqO+aLLxbyrAIPkdvpUNk0Xkkp0kp0zqUE7+vpT+012g3cBQJ7pMQZBEmcjblVQ8rJF9ky8bG/4TG9CRRibhkW/fK1mFBJCSnc9JqjXepE7jE9fcCj+IOAWAHeJ1LWlSBIJI9J/KtZeXKXCVEflS+2FWvE7dxaW4dSVYBJQRPtVbc8SaaeWh0mEEpOkiTgERPrQ3CuMaHGApCdRcAXnKcgBWeRztt1p3E+IsG4fSdBV3hiUhX3U+VJeXJN16/0T8VP7yEcUWhDbTzalaHSRColJGeVScHvW39TYUUvQSjPhV1G2P60/iZbVa2ySlv7SiEiI2PKp5Siz1MhDRKv2pSUpUEJmQk/Cj9ctNfQ/KruwPhi9b/cuheraExIPUzy86it7hlNwpoqOjXokGSTgDPSTV0zxAXTSkNud27A8eAVpHIqiRWRaZJUllTUKKiNxowCTKvbnG9D8qTYLxYoC7WIbbfW0tCllMFJP7qhOPn8Kg452bYZaYdbDg70KOh0jwwAZgCtum3fARrFu9EYcUnwAdFbmqHtzZNhSHi4S4uQUFwL0AQfCRsn2rGWaUnyVHDGPo6jhlum1buUOKaRML1ISpSjsQgDnNM4dxG1ecDCHbhDip0KWEFJPoKE7QvD9UMRH+PsDy8e9Adh+DuqeZuP2YaSszKwFYwcVPL5KuuEJi/dbuHEXLrpS2VJV3UTI2OcRV1eXkWiblh10pLhQpLwST7Riqi9YL97cNs6SorUpRUoAadoBODvVpxlo2/DQlegLD0wlSSMnBxRLhApNsgb7QpUAJUhfP91R5f2RXEcfcEo3IBkHwn25K/vesQ/d9cny86SuIlSAhQ1R9kxlPvSiwbZo7y9Q+YI1q8xpcHvsqqZ+3idKtQG4IhQ9U0FbtLWoARzg9fI+dEypR0OAhQ5xkdPUedaJkNWevOX7I/8Ap7RQ67po/eHwFYC34kw6AlZWCDIOAfStHwzhjKshbnxT9dNY6EdSyNllcMpUICx7g/hVY9wrUrVCFHqkqST6iINWlwylqCESOqjNEd+dIgDPIf0pUMzo4RcasLCEjocn8qsbXhQQdUpKjzKlH8KLumioDQQDzBO/pG1DoYUYnw9Zpgg9KFdU/wDL86cWEnfT7ihkWenZU1KEec0qRVj+5RnnG9dQ0jcJGecD6015lBgzBGxGPlzHlQ7LugQSDGBAj8aKFYQUJ5pBPmAT864Wkq3RPrH5UIq+6J9v7FRucRVB/D6U9Iai0bab/wAtInyFEpShOdKR7AVlX75wpJmNO55ZxQaL0q3M09AtaNqu6bO6Eqj0/GuIvGZjQ2PYflWVZX9uTCUplRHSqFXaBQkgenpRtieRI9SNwkj7MjypjbLeSlOmcmBGfOK8cvO0j5/+iwOgJE+sUfwvtwpMBaZSN5Wok+hMkfGs5JpjjlTPTLqzB3MjzSFfkRVbdcPYPhXHQA+fQmlw3i/fJCkGecHEjyPKiX7hOA4kAKxKogevWqSKsp3Oz5iEOAiMa0z8/wAfrVX+q7hlxK+5GmCDoIjeQQMQd61D1gkEAKUk8szjyncUSlsgRMjz/KqIasxrl42pWkpUgn7qhgny5g0JZ2xZyolPihKsEFPIEkb8s1vCyk7pHLpQ6+CpWCNAHsM/A5o1i2zL31s24khftG4np5YHWsy3ZqStTJUEEDeI1DlFej/qLSlSUpAkjEKgeifEBPlHKhr7s8p1MYMYhWcc8EAj40lLkJY7MbYcPcAC0iQMgjmTVwm6e0w5bah5zPqPCa0PAmFteBVsUQIC9RPuN6srhxmYK8xzSQfwpuYljMK6842sK0qKVYyIUPIjmPOrxlIcQUlESMiI3+VW/doxr0KTgwSBB6gkY+POnpLaiUomeoOR75n3qdRShR5zeWJtFFAb1oWnRkAFIJJ8J2waumeEqCEqEEmNKQBGOZPPNab9RrWuYIQYKkr0qRjmlE4PvV53CBA0iQIBED2A5Uag2zAnghMd6nnvGwG+25M+2Kq1dlkLU6NOhwq1N4kFAxH97V6cGW8iY8j9Y51xNkggBJBG+RI9s4NPcB4keM3fZ59G7ZUP4RIx6UAbKI8MTkGIr3kcPSFSSiQDByFVG/w8KGQlXrpIqllX1GbwdM8KFrJ8IJPkMmim+HOf5ao/lNezmyTySmRscY+ZikplMQQJ3g59xT3V8Qth/WeTDh6iCA2oREkdORIq1s7Ba5S4NK0j7R+8OSh1G2K3y1NpPiMee30qRIbV9lQMZxB+OaN3+DWFGOY4Gw1khPqanc4q21lI1en50Z+qAckknzzTl8EHPn5U+Owpr0jHcT7ZvqOEpQn4kjqTVUO0T4M6zHQdK9GPZ9B5ARt4RQ//AIuznHvH4zSaj2S1MwKu0a5CjrgfxnPrII+VW1v2yXPhQVJgSSCo/AVrG+BNtZCExtkURb2SeQA9KycFfs1jqI+EcUDiASmD6QfnRIu9U+RiflNSG0lB079aisbcFICRAnMnpVJ0XTGMKJUUzGk7+1AcbCwpCQJkkyOZgDI5R+NXDbPiVtkBMj+Hn/fSuBkA7eI4Kj0/CnqQtLBLe28IAMKAHpPPzquuWSSQPCR4nBuI5EepmtIgeHaBQ9vY6lFakjVgTygbeVGoNBnr1pSWIggOLAk7wPFt5mmMWyEqClmEzk9a0r9nrwcpkGOQ0/WpGrBtPiI1H+IZ9B0o3BPGZbiHD3nNSW4CVkkqmAU8h/fShX+y5S1AWC4rAA6c81twwD9qEg7DnQ5Z0KjEqMCOlUsgniswv/hrmnK0zjEH61O32KQPtqJPkAPznatui05qOZmIP1rgttSTzhY5Zic+vOjcslYEjO8K4GLedLiyDyJwParvSFJIUJScEHI9xRrluCc7cz/fOmM28YGRkxsseed6hyNVCisuApoBSMgJ8TJVvB+22T06VagqUgKHSYVg55SPyoO8t9QKE7/aSlciZwpHlIijrOBCPsHYJVg+cTv7UtQaQFbik5I8M5mTp65GCKnXckDUEqI5RGfSrNLPkRPPaof0ODIx104+Kdj7U7Q6ZQJ7TQrSpi4HqiR8jV7ZXGtIIKgOhSRH0NSm3PX4j/qmoYV0PqDIP0NTwPkIBPJX1n4zT0hX9/8AdC6PX4GnBRGJmgY9bE7jH8oNRJsWzslIPLwEfQCpS8QKSn1cvoaQqBXOHo+6sJP86h8c11NuoCA4PULJ+oP1qRV8evxBimovSo7A+hB+VIDi7JSh/iz7JMfACnPMOxAIUI/dUD8QaYsoP2mz7pB+lIFsbHSf9SaYEaC8nBQP95B+aaYHlqMECf3dQNEpdSRKVyBv4pHvUjjaiBE+x/pQBCi2VyTpjzSflSXblQ8QzyO2/wBPjXFNnnPp4CfmK7+jxsVJ8tH9aExDXE9QSesTPrGaYIBBiI/hP1IpPqhOSRGAdC8fCcU1p5So0uNqj+JST8DNOwL3iPDiyuFCU50qjEdJ5HyoVSQaVKpY48qxht4wDUS7fG5HtSpUJjILholJHhPTf57UK0gjcZ9RXKVAwpK1AfZPoP6VFKQoFJCDOxwD8aVKgZxb4bhOmSdjyqVpBVk7/GuUqQDy8n+Y1OsmN/Y0qVAEQEAwCR5EHHoaCTcEEhQ1BMEDZQHmD+FKlQFBwe1AFO3OcfI1HdBtUSCI2UJx7jalSpiG2zqkEpJDiTsZGr3H5VHwq8QVKAV944O48j09K7SoEGvrAkzoJ58lfhQ1uSmCpBVpmCk6gAeg3pUqQEPEuLtmIVHSQQoH6j0iiX3W3UDSslYghQ39YpUqYBXCrl0yHABBwdpHWKNuVgDfPLz/ADrlKkMDTxKCAQI6zHyNTOXLeM77Rn6UqVABQbO4P9+801TC/I/P58vhSpUCB+4Vn9l8CCPwqJVn/AR7H867SoAYpgjdKv8AcfyoRwJnJV7gEUqVAHHFdCCP5P6VGX0zlUH/AFAfM0qVMQlhMzKSfOD+NQpagylRT6LgH2yK7SoAmcu1kgZ/4rB9RANRpU8DPdT5plB+G31pUqYEj7+rdlxPmFI/BQNWPA+Hu3DgJy1OStI26A9aVKgln//Z">
            <a:hlinkClick r:id="rId2"/>
          </p:cNvPr>
          <p:cNvSpPr>
            <a:spLocks noChangeAspect="1" noChangeArrowheads="1"/>
          </p:cNvSpPr>
          <p:nvPr/>
        </p:nvSpPr>
        <p:spPr bwMode="auto">
          <a:xfrm>
            <a:off x="4960938" y="-685800"/>
            <a:ext cx="3810000" cy="14287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058863"/>
            <a:ext cx="9144000" cy="3116262"/>
          </a:xfrm>
          <a:solidFill>
            <a:schemeClr val="bg1">
              <a:lumMod val="85000"/>
            </a:schemeClr>
          </a:solidFill>
        </p:spPr>
        <p:style>
          <a:lnRef idx="0">
            <a:scrgbClr r="0" g="0" b="0"/>
          </a:lnRef>
          <a:fillRef idx="1003">
            <a:schemeClr val="lt2"/>
          </a:fillRef>
          <a:effectRef idx="0">
            <a:scrgbClr r="0" g="0" b="0"/>
          </a:effectRef>
          <a:fontRef idx="major"/>
        </p:style>
        <p:txBody>
          <a:bodyPr/>
          <a:lstStyle/>
          <a:p>
            <a:pPr>
              <a:defRPr/>
            </a:pPr>
            <a:r>
              <a:rPr lang="he-IL" sz="6600" b="1" dirty="0" smtClean="0">
                <a:solidFill>
                  <a:srgbClr val="FF0000"/>
                </a:solidFill>
              </a:rPr>
              <a:t>4 דרגות הרצון</a:t>
            </a:r>
            <a:r>
              <a:rPr lang="he-IL" sz="4800" b="1" dirty="0" smtClean="0">
                <a:solidFill>
                  <a:srgbClr val="FF0000"/>
                </a:solidFill>
              </a:rPr>
              <a:t/>
            </a:r>
            <a:br>
              <a:rPr lang="he-IL" sz="4800" b="1" dirty="0" smtClean="0">
                <a:solidFill>
                  <a:srgbClr val="FF0000"/>
                </a:solidFill>
              </a:rPr>
            </a:br>
            <a:r>
              <a:rPr lang="he-IL" sz="6600" b="1" dirty="0" smtClean="0">
                <a:solidFill>
                  <a:srgbClr val="FF0000"/>
                </a:solidFill>
              </a:rPr>
              <a:t> לפי הרב אשל"ג</a:t>
            </a:r>
            <a:endParaRPr lang="fr-FR" sz="6600" b="1"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עיצוב ברירת מחדל">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5836</TotalTime>
  <Words>1102</Words>
  <Application>Microsoft Office PowerPoint</Application>
  <PresentationFormat>On-screen Show (16:9)</PresentationFormat>
  <Paragraphs>166</Paragraphs>
  <Slides>45</Slides>
  <Notes>0</Notes>
  <HiddenSlides>2</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2_עיצוב ברירת מחדל</vt:lpstr>
      <vt:lpstr>Slide 1</vt:lpstr>
      <vt:lpstr>שיעור 1 - עבודה עצמית (חוברת לתלמיד עמ' 15)</vt:lpstr>
      <vt:lpstr>חזרה על שיעור 1</vt:lpstr>
      <vt:lpstr>הדרך אל הטוב חינוך לצמיחה רוחנית</vt:lpstr>
      <vt:lpstr>Slide 5</vt:lpstr>
      <vt:lpstr>לכולנו אותו רצון לעונג/לאושר  א. מהו אושר? ב. מה מבדיל אותנו אחד מהשני?</vt:lpstr>
      <vt:lpstr>Slide 7</vt:lpstr>
      <vt:lpstr>Slide 8</vt:lpstr>
      <vt:lpstr>4 דרגות הרצון  לפי הרב אשל"ג</vt:lpstr>
      <vt:lpstr>דומם – הנאה של החושים</vt:lpstr>
      <vt:lpstr>צומח – הנאה מקניין</vt:lpstr>
      <vt:lpstr>חי – הנאה מקשרים בין חברתיים</vt:lpstr>
      <vt:lpstr>מדבר – הנאה תודעתית נפשית</vt:lpstr>
      <vt:lpstr>Slide 14</vt:lpstr>
      <vt:lpstr>Slide 15</vt:lpstr>
      <vt:lpstr>Slide 16</vt:lpstr>
      <vt:lpstr>תרגיל 3 בחוברת לתלמיד (עמ' 17) (עבודה בזוגות)</vt:lpstr>
      <vt:lpstr>שבצו את הרצונות שבפתקים שקבלתם לפי דרגת דצח"מ (דומם, צומח, חי, מדבר) במפת מדרגות הרצון</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תרגיל 4 בחוברת לתלמיד (עמ' 17) (עבודה בזוגות)</vt:lpstr>
      <vt:lpstr>ראיון הדדי: "ציין דבר שאתה מאוד אוהב לעשות" קבעו יחד מהי דרגת הרצון?</vt:lpstr>
      <vt:lpstr>מדוע חשובה ההבחנה בין מדרגות הרצון?</vt:lpstr>
      <vt:lpstr>Slide 34</vt:lpstr>
      <vt:lpstr>Slide 35</vt:lpstr>
      <vt:lpstr>הבחנה של רצונות  בין אמצעי למטרה</vt:lpstr>
      <vt:lpstr>Slide 37</vt:lpstr>
      <vt:lpstr>Slide 38</vt:lpstr>
      <vt:lpstr>Slide 39</vt:lpstr>
      <vt:lpstr>Slide 40</vt:lpstr>
      <vt:lpstr>Slide 41</vt:lpstr>
      <vt:lpstr>סיכום שיעור</vt:lpstr>
      <vt:lpstr>Slide 43</vt:lpstr>
      <vt:lpstr>Slide 44</vt:lpstr>
      <vt:lpstr>שיעור 2 - עבודה עצמית (חוברת לתלמיד -עמ'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clalit</dc:creator>
  <cp:lastModifiedBy>user</cp:lastModifiedBy>
  <cp:revision>211</cp:revision>
  <dcterms:created xsi:type="dcterms:W3CDTF">2013-05-04T20:40:13Z</dcterms:created>
  <dcterms:modified xsi:type="dcterms:W3CDTF">2014-08-19T07:39:55Z</dcterms:modified>
</cp:coreProperties>
</file>